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814" r:id="rId3"/>
    <p:sldId id="815" r:id="rId4"/>
    <p:sldId id="768" r:id="rId5"/>
    <p:sldId id="813" r:id="rId6"/>
    <p:sldId id="795" r:id="rId7"/>
    <p:sldId id="816" r:id="rId8"/>
    <p:sldId id="817" r:id="rId9"/>
    <p:sldId id="778" r:id="rId10"/>
    <p:sldId id="773" r:id="rId11"/>
    <p:sldId id="774" r:id="rId12"/>
    <p:sldId id="781" r:id="rId13"/>
    <p:sldId id="780" r:id="rId14"/>
    <p:sldId id="779" r:id="rId15"/>
    <p:sldId id="782" r:id="rId16"/>
    <p:sldId id="785" r:id="rId17"/>
    <p:sldId id="786" r:id="rId18"/>
    <p:sldId id="787" r:id="rId19"/>
    <p:sldId id="788" r:id="rId20"/>
    <p:sldId id="789" r:id="rId21"/>
    <p:sldId id="791" r:id="rId22"/>
    <p:sldId id="818" r:id="rId23"/>
    <p:sldId id="798" r:id="rId24"/>
    <p:sldId id="805" r:id="rId25"/>
    <p:sldId id="809" r:id="rId26"/>
    <p:sldId id="819" r:id="rId27"/>
    <p:sldId id="820" r:id="rId28"/>
    <p:sldId id="812" r:id="rId29"/>
    <p:sldId id="283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84" autoAdjust="0"/>
    <p:restoredTop sz="91727" autoAdjust="0"/>
  </p:normalViewPr>
  <p:slideViewPr>
    <p:cSldViewPr snapToGrid="0">
      <p:cViewPr>
        <p:scale>
          <a:sx n="98" d="100"/>
          <a:sy n="98" d="100"/>
        </p:scale>
        <p:origin x="166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ndace Yee" userId="97e06cd4b6b0d33c" providerId="LiveId" clId="{DF13CD96-65F1-4D84-B982-C89C330E58CD}"/>
    <pc:docChg chg="undo custSel addSld modSld sldOrd">
      <pc:chgData name="Candace Yee" userId="97e06cd4b6b0d33c" providerId="LiveId" clId="{DF13CD96-65F1-4D84-B982-C89C330E58CD}" dt="2025-09-23T15:11:28.087" v="2282" actId="12"/>
      <pc:docMkLst>
        <pc:docMk/>
      </pc:docMkLst>
      <pc:sldChg chg="modSp mod">
        <pc:chgData name="Candace Yee" userId="97e06cd4b6b0d33c" providerId="LiveId" clId="{DF13CD96-65F1-4D84-B982-C89C330E58CD}" dt="2025-09-15T00:16:44.518" v="2086" actId="207"/>
        <pc:sldMkLst>
          <pc:docMk/>
          <pc:sldMk cId="2507704001" sldId="256"/>
        </pc:sldMkLst>
        <pc:spChg chg="mod">
          <ac:chgData name="Candace Yee" userId="97e06cd4b6b0d33c" providerId="LiveId" clId="{DF13CD96-65F1-4D84-B982-C89C330E58CD}" dt="2025-09-15T00:16:44.518" v="2086" actId="207"/>
          <ac:spMkLst>
            <pc:docMk/>
            <pc:sldMk cId="2507704001" sldId="256"/>
            <ac:spMk id="2" creationId="{9FDF6E08-A262-9B10-EF9B-C77E8C9B437F}"/>
          </ac:spMkLst>
        </pc:spChg>
        <pc:spChg chg="mod">
          <ac:chgData name="Candace Yee" userId="97e06cd4b6b0d33c" providerId="LiveId" clId="{DF13CD96-65F1-4D84-B982-C89C330E58CD}" dt="2025-09-09T23:35:36.513" v="1291" actId="20577"/>
          <ac:spMkLst>
            <pc:docMk/>
            <pc:sldMk cId="2507704001" sldId="256"/>
            <ac:spMk id="4" creationId="{34817F79-DDD9-8C42-42A2-BCA673DDAEA9}"/>
          </ac:spMkLst>
        </pc:spChg>
      </pc:sldChg>
      <pc:sldChg chg="modSp mod">
        <pc:chgData name="Candace Yee" userId="97e06cd4b6b0d33c" providerId="LiveId" clId="{DF13CD96-65F1-4D84-B982-C89C330E58CD}" dt="2025-09-23T05:52:40.811" v="2098" actId="1076"/>
        <pc:sldMkLst>
          <pc:docMk/>
          <pc:sldMk cId="3011412532" sldId="283"/>
        </pc:sldMkLst>
        <pc:spChg chg="mod">
          <ac:chgData name="Candace Yee" userId="97e06cd4b6b0d33c" providerId="LiveId" clId="{DF13CD96-65F1-4D84-B982-C89C330E58CD}" dt="2025-09-23T05:52:40.811" v="2098" actId="1076"/>
          <ac:spMkLst>
            <pc:docMk/>
            <pc:sldMk cId="3011412532" sldId="283"/>
            <ac:spMk id="3" creationId="{00000000-0000-0000-0000-000000000000}"/>
          </ac:spMkLst>
        </pc:spChg>
      </pc:sldChg>
      <pc:sldChg chg="modSp mod">
        <pc:chgData name="Candace Yee" userId="97e06cd4b6b0d33c" providerId="LiveId" clId="{DF13CD96-65F1-4D84-B982-C89C330E58CD}" dt="2025-09-23T05:50:45.439" v="2097" actId="255"/>
        <pc:sldMkLst>
          <pc:docMk/>
          <pc:sldMk cId="1405051622" sldId="768"/>
        </pc:sldMkLst>
        <pc:spChg chg="mod">
          <ac:chgData name="Candace Yee" userId="97e06cd4b6b0d33c" providerId="LiveId" clId="{DF13CD96-65F1-4D84-B982-C89C330E58CD}" dt="2025-09-23T05:50:45.439" v="2097" actId="255"/>
          <ac:spMkLst>
            <pc:docMk/>
            <pc:sldMk cId="1405051622" sldId="768"/>
            <ac:spMk id="6" creationId="{029AB5FE-E1DB-8076-2C6E-52B6A67A51DE}"/>
          </ac:spMkLst>
        </pc:spChg>
      </pc:sldChg>
      <pc:sldChg chg="modSp mod">
        <pc:chgData name="Candace Yee" userId="97e06cd4b6b0d33c" providerId="LiveId" clId="{DF13CD96-65F1-4D84-B982-C89C330E58CD}" dt="2025-09-23T05:53:21.753" v="2099" actId="14100"/>
        <pc:sldMkLst>
          <pc:docMk/>
          <pc:sldMk cId="1128914952" sldId="774"/>
        </pc:sldMkLst>
        <pc:cxnChg chg="mod">
          <ac:chgData name="Candace Yee" userId="97e06cd4b6b0d33c" providerId="LiveId" clId="{DF13CD96-65F1-4D84-B982-C89C330E58CD}" dt="2025-09-23T05:53:21.753" v="2099" actId="14100"/>
          <ac:cxnSpMkLst>
            <pc:docMk/>
            <pc:sldMk cId="1128914952" sldId="774"/>
            <ac:cxnSpMk id="14" creationId="{3A5242D6-35BE-495D-6090-FBD9920D08BD}"/>
          </ac:cxnSpMkLst>
        </pc:cxnChg>
      </pc:sldChg>
      <pc:sldChg chg="modSp mod">
        <pc:chgData name="Candace Yee" userId="97e06cd4b6b0d33c" providerId="LiveId" clId="{DF13CD96-65F1-4D84-B982-C89C330E58CD}" dt="2025-09-23T05:53:44.137" v="2103" actId="14100"/>
        <pc:sldMkLst>
          <pc:docMk/>
          <pc:sldMk cId="100756281" sldId="778"/>
        </pc:sldMkLst>
        <pc:spChg chg="mod">
          <ac:chgData name="Candace Yee" userId="97e06cd4b6b0d33c" providerId="LiveId" clId="{DF13CD96-65F1-4D84-B982-C89C330E58CD}" dt="2025-09-23T05:53:38.781" v="2102" actId="14100"/>
          <ac:spMkLst>
            <pc:docMk/>
            <pc:sldMk cId="100756281" sldId="778"/>
            <ac:spMk id="4" creationId="{95FCC745-322E-B6C7-CE1B-C765FCED5FC9}"/>
          </ac:spMkLst>
        </pc:spChg>
        <pc:spChg chg="mod">
          <ac:chgData name="Candace Yee" userId="97e06cd4b6b0d33c" providerId="LiveId" clId="{DF13CD96-65F1-4D84-B982-C89C330E58CD}" dt="2025-09-23T05:53:44.137" v="2103" actId="14100"/>
          <ac:spMkLst>
            <pc:docMk/>
            <pc:sldMk cId="100756281" sldId="778"/>
            <ac:spMk id="5" creationId="{1F480BFE-CCF6-E047-CFF5-D55E4308287A}"/>
          </ac:spMkLst>
        </pc:spChg>
      </pc:sldChg>
      <pc:sldChg chg="modSp mod">
        <pc:chgData name="Candace Yee" userId="97e06cd4b6b0d33c" providerId="LiveId" clId="{DF13CD96-65F1-4D84-B982-C89C330E58CD}" dt="2025-09-22T03:39:49.627" v="2096" actId="1076"/>
        <pc:sldMkLst>
          <pc:docMk/>
          <pc:sldMk cId="3473059249" sldId="781"/>
        </pc:sldMkLst>
        <pc:picChg chg="mod">
          <ac:chgData name="Candace Yee" userId="97e06cd4b6b0d33c" providerId="LiveId" clId="{DF13CD96-65F1-4D84-B982-C89C330E58CD}" dt="2025-09-22T03:39:49.627" v="2096" actId="1076"/>
          <ac:picMkLst>
            <pc:docMk/>
            <pc:sldMk cId="3473059249" sldId="781"/>
            <ac:picMk id="4" creationId="{14FC69A9-BF62-9CD3-3656-3141CBC0E089}"/>
          </ac:picMkLst>
        </pc:picChg>
        <pc:picChg chg="mod">
          <ac:chgData name="Candace Yee" userId="97e06cd4b6b0d33c" providerId="LiveId" clId="{DF13CD96-65F1-4D84-B982-C89C330E58CD}" dt="2025-09-22T03:39:43.832" v="2095" actId="1076"/>
          <ac:picMkLst>
            <pc:docMk/>
            <pc:sldMk cId="3473059249" sldId="781"/>
            <ac:picMk id="12" creationId="{ABAD3864-C169-086C-0F02-FCA9784BDBE0}"/>
          </ac:picMkLst>
        </pc:picChg>
      </pc:sldChg>
      <pc:sldChg chg="modSp mod">
        <pc:chgData name="Candace Yee" userId="97e06cd4b6b0d33c" providerId="LiveId" clId="{DF13CD96-65F1-4D84-B982-C89C330E58CD}" dt="2025-09-23T14:26:19.800" v="2268" actId="20577"/>
        <pc:sldMkLst>
          <pc:docMk/>
          <pc:sldMk cId="690068575" sldId="798"/>
        </pc:sldMkLst>
        <pc:spChg chg="mod">
          <ac:chgData name="Candace Yee" userId="97e06cd4b6b0d33c" providerId="LiveId" clId="{DF13CD96-65F1-4D84-B982-C89C330E58CD}" dt="2025-09-23T14:26:19.800" v="2268" actId="20577"/>
          <ac:spMkLst>
            <pc:docMk/>
            <pc:sldMk cId="690068575" sldId="798"/>
            <ac:spMk id="3" creationId="{80688CF3-0CB0-3DCE-8811-33E49C2FC13C}"/>
          </ac:spMkLst>
        </pc:spChg>
      </pc:sldChg>
      <pc:sldChg chg="modNotesTx">
        <pc:chgData name="Candace Yee" userId="97e06cd4b6b0d33c" providerId="LiveId" clId="{DF13CD96-65F1-4D84-B982-C89C330E58CD}" dt="2025-09-10T17:11:19.958" v="1849" actId="20577"/>
        <pc:sldMkLst>
          <pc:docMk/>
          <pc:sldMk cId="1268015138" sldId="802"/>
        </pc:sldMkLst>
      </pc:sldChg>
      <pc:sldChg chg="mod ord modShow">
        <pc:chgData name="Candace Yee" userId="97e06cd4b6b0d33c" providerId="LiveId" clId="{DF13CD96-65F1-4D84-B982-C89C330E58CD}" dt="2025-09-09T21:30:19.666" v="759" actId="729"/>
        <pc:sldMkLst>
          <pc:docMk/>
          <pc:sldMk cId="3577329173" sldId="805"/>
        </pc:sldMkLst>
      </pc:sldChg>
      <pc:sldChg chg="modSp mod">
        <pc:chgData name="Candace Yee" userId="97e06cd4b6b0d33c" providerId="LiveId" clId="{DF13CD96-65F1-4D84-B982-C89C330E58CD}" dt="2025-09-09T17:46:16.620" v="3" actId="207"/>
        <pc:sldMkLst>
          <pc:docMk/>
          <pc:sldMk cId="1523861101" sldId="807"/>
        </pc:sldMkLst>
      </pc:sldChg>
      <pc:sldChg chg="addSp delSp modSp add mod">
        <pc:chgData name="Candace Yee" userId="97e06cd4b6b0d33c" providerId="LiveId" clId="{DF13CD96-65F1-4D84-B982-C89C330E58CD}" dt="2025-09-09T21:28:00.333" v="650" actId="20577"/>
        <pc:sldMkLst>
          <pc:docMk/>
          <pc:sldMk cId="3693876863" sldId="808"/>
        </pc:sldMkLst>
      </pc:sldChg>
      <pc:sldChg chg="addSp delSp modSp add mod">
        <pc:chgData name="Candace Yee" userId="97e06cd4b6b0d33c" providerId="LiveId" clId="{DF13CD96-65F1-4D84-B982-C89C330E58CD}" dt="2025-09-09T22:36:21.959" v="1187" actId="14100"/>
        <pc:sldMkLst>
          <pc:docMk/>
          <pc:sldMk cId="3777958190" sldId="809"/>
        </pc:sldMkLst>
        <pc:spChg chg="mod">
          <ac:chgData name="Candace Yee" userId="97e06cd4b6b0d33c" providerId="LiveId" clId="{DF13CD96-65F1-4D84-B982-C89C330E58CD}" dt="2025-09-09T21:28:32.113" v="728" actId="20577"/>
          <ac:spMkLst>
            <pc:docMk/>
            <pc:sldMk cId="3777958190" sldId="809"/>
            <ac:spMk id="2" creationId="{EE8D0F4A-7829-6FEA-D064-9E0DDCA78ADF}"/>
          </ac:spMkLst>
        </pc:spChg>
      </pc:sldChg>
      <pc:sldChg chg="addSp delSp modSp add mod modNotesTx">
        <pc:chgData name="Candace Yee" userId="97e06cd4b6b0d33c" providerId="LiveId" clId="{DF13CD96-65F1-4D84-B982-C89C330E58CD}" dt="2025-09-10T17:27:17.846" v="2085" actId="20577"/>
        <pc:sldMkLst>
          <pc:docMk/>
          <pc:sldMk cId="3921000270" sldId="810"/>
        </pc:sldMkLst>
      </pc:sldChg>
      <pc:sldChg chg="modSp mod">
        <pc:chgData name="Candace Yee" userId="97e06cd4b6b0d33c" providerId="LiveId" clId="{DF13CD96-65F1-4D84-B982-C89C330E58CD}" dt="2025-09-23T15:11:10.487" v="2281" actId="20577"/>
        <pc:sldMkLst>
          <pc:docMk/>
          <pc:sldMk cId="1018830626" sldId="812"/>
        </pc:sldMkLst>
        <pc:spChg chg="mod">
          <ac:chgData name="Candace Yee" userId="97e06cd4b6b0d33c" providerId="LiveId" clId="{DF13CD96-65F1-4D84-B982-C89C330E58CD}" dt="2025-09-23T15:11:10.487" v="2281" actId="20577"/>
          <ac:spMkLst>
            <pc:docMk/>
            <pc:sldMk cId="1018830626" sldId="812"/>
            <ac:spMk id="5" creationId="{24D620AD-3EF2-AD39-8921-806FBE911803}"/>
          </ac:spMkLst>
        </pc:spChg>
      </pc:sldChg>
      <pc:sldChg chg="modSp mod">
        <pc:chgData name="Candace Yee" userId="97e06cd4b6b0d33c" providerId="LiveId" clId="{DF13CD96-65F1-4D84-B982-C89C330E58CD}" dt="2025-09-23T15:11:28.087" v="2282" actId="12"/>
        <pc:sldMkLst>
          <pc:docMk/>
          <pc:sldMk cId="92207446" sldId="815"/>
        </pc:sldMkLst>
        <pc:spChg chg="mod">
          <ac:chgData name="Candace Yee" userId="97e06cd4b6b0d33c" providerId="LiveId" clId="{DF13CD96-65F1-4D84-B982-C89C330E58CD}" dt="2025-09-23T15:11:28.087" v="2282" actId="12"/>
          <ac:spMkLst>
            <pc:docMk/>
            <pc:sldMk cId="92207446" sldId="815"/>
            <ac:spMk id="5" creationId="{A940F636-6012-957C-74D7-5B2C8756B127}"/>
          </ac:spMkLst>
        </pc:spChg>
      </pc:sldChg>
      <pc:sldChg chg="modSp mod">
        <pc:chgData name="Candace Yee" userId="97e06cd4b6b0d33c" providerId="LiveId" clId="{DF13CD96-65F1-4D84-B982-C89C330E58CD}" dt="2025-09-23T13:49:34.264" v="2112" actId="20577"/>
        <pc:sldMkLst>
          <pc:docMk/>
          <pc:sldMk cId="1560295967" sldId="816"/>
        </pc:sldMkLst>
        <pc:spChg chg="mod">
          <ac:chgData name="Candace Yee" userId="97e06cd4b6b0d33c" providerId="LiveId" clId="{DF13CD96-65F1-4D84-B982-C89C330E58CD}" dt="2025-09-23T13:49:34.264" v="2112" actId="20577"/>
          <ac:spMkLst>
            <pc:docMk/>
            <pc:sldMk cId="1560295967" sldId="816"/>
            <ac:spMk id="3" creationId="{BC18BBD7-D964-EA5C-A6C7-049A45A7B781}"/>
          </ac:spMkLst>
        </pc:spChg>
        <pc:spChg chg="mod">
          <ac:chgData name="Candace Yee" userId="97e06cd4b6b0d33c" providerId="LiveId" clId="{DF13CD96-65F1-4D84-B982-C89C330E58CD}" dt="2025-09-22T03:36:13.797" v="2090" actId="1076"/>
          <ac:spMkLst>
            <pc:docMk/>
            <pc:sldMk cId="1560295967" sldId="816"/>
            <ac:spMk id="17" creationId="{A85F4238-91E9-A217-5D14-47776F5F048A}"/>
          </ac:spMkLst>
        </pc:spChg>
        <pc:picChg chg="mod">
          <ac:chgData name="Candace Yee" userId="97e06cd4b6b0d33c" providerId="LiveId" clId="{DF13CD96-65F1-4D84-B982-C89C330E58CD}" dt="2025-09-22T03:36:15.410" v="2091" actId="1076"/>
          <ac:picMkLst>
            <pc:docMk/>
            <pc:sldMk cId="1560295967" sldId="816"/>
            <ac:picMk id="16" creationId="{47A8D4F8-A3A2-A096-2A33-677438D3AF6B}"/>
          </ac:picMkLst>
        </pc:picChg>
        <pc:picChg chg="mod">
          <ac:chgData name="Candace Yee" userId="97e06cd4b6b0d33c" providerId="LiveId" clId="{DF13CD96-65F1-4D84-B982-C89C330E58CD}" dt="2025-09-22T03:36:11.308" v="2089" actId="14100"/>
          <ac:picMkLst>
            <pc:docMk/>
            <pc:sldMk cId="1560295967" sldId="816"/>
            <ac:picMk id="18" creationId="{8EA5AA92-4DAF-B310-083F-19397937B7E4}"/>
          </ac:picMkLst>
        </pc:picChg>
      </pc:sldChg>
    </pc:docChg>
  </pc:docChgLst>
  <pc:docChgLst>
    <pc:chgData name="Candace Yee" userId="97e06cd4b6b0d33c" providerId="LiveId" clId="{EEA69DB7-3A2F-4422-8D6F-085A395492EC}"/>
    <pc:docChg chg="undo custSel addSld delSld modSld sldOrd">
      <pc:chgData name="Candace Yee" userId="97e06cd4b6b0d33c" providerId="LiveId" clId="{EEA69DB7-3A2F-4422-8D6F-085A395492EC}" dt="2025-09-03T17:03:58.093" v="2780" actId="13822"/>
      <pc:docMkLst>
        <pc:docMk/>
      </pc:docMkLst>
      <pc:sldChg chg="modSp mod">
        <pc:chgData name="Candace Yee" userId="97e06cd4b6b0d33c" providerId="LiveId" clId="{EEA69DB7-3A2F-4422-8D6F-085A395492EC}" dt="2025-09-02T17:15:34.401" v="10" actId="20577"/>
        <pc:sldMkLst>
          <pc:docMk/>
          <pc:sldMk cId="2507704001" sldId="256"/>
        </pc:sldMkLst>
        <pc:spChg chg="mod">
          <ac:chgData name="Candace Yee" userId="97e06cd4b6b0d33c" providerId="LiveId" clId="{EEA69DB7-3A2F-4422-8D6F-085A395492EC}" dt="2025-09-02T17:15:34.401" v="10" actId="20577"/>
          <ac:spMkLst>
            <pc:docMk/>
            <pc:sldMk cId="2507704001" sldId="256"/>
            <ac:spMk id="4" creationId="{34817F79-DDD9-8C42-42A2-BCA673DDAEA9}"/>
          </ac:spMkLst>
        </pc:spChg>
      </pc:sldChg>
      <pc:sldChg chg="ord">
        <pc:chgData name="Candace Yee" userId="97e06cd4b6b0d33c" providerId="LiveId" clId="{EEA69DB7-3A2F-4422-8D6F-085A395492EC}" dt="2025-09-03T13:54:35.106" v="1327"/>
        <pc:sldMkLst>
          <pc:docMk/>
          <pc:sldMk cId="4089326758" sldId="795"/>
        </pc:sldMkLst>
      </pc:sldChg>
      <pc:sldChg chg="modSp mod ord">
        <pc:chgData name="Candace Yee" userId="97e06cd4b6b0d33c" providerId="LiveId" clId="{EEA69DB7-3A2F-4422-8D6F-085A395492EC}" dt="2025-09-03T13:54:36.431" v="1329"/>
        <pc:sldMkLst>
          <pc:docMk/>
          <pc:sldMk cId="3708972212" sldId="796"/>
        </pc:sldMkLst>
      </pc:sldChg>
      <pc:sldChg chg="addSp delSp modSp mod ord">
        <pc:chgData name="Candace Yee" userId="97e06cd4b6b0d33c" providerId="LiveId" clId="{EEA69DB7-3A2F-4422-8D6F-085A395492EC}" dt="2025-09-03T13:54:17.464" v="1324" actId="20577"/>
        <pc:sldMkLst>
          <pc:docMk/>
          <pc:sldMk cId="690068575" sldId="798"/>
        </pc:sldMkLst>
        <pc:spChg chg="mod">
          <ac:chgData name="Candace Yee" userId="97e06cd4b6b0d33c" providerId="LiveId" clId="{EEA69DB7-3A2F-4422-8D6F-085A395492EC}" dt="2025-09-03T13:54:17.464" v="1324" actId="20577"/>
          <ac:spMkLst>
            <pc:docMk/>
            <pc:sldMk cId="690068575" sldId="798"/>
            <ac:spMk id="3" creationId="{80688CF3-0CB0-3DCE-8811-33E49C2FC13C}"/>
          </ac:spMkLst>
        </pc:spChg>
        <pc:spChg chg="mod">
          <ac:chgData name="Candace Yee" userId="97e06cd4b6b0d33c" providerId="LiveId" clId="{EEA69DB7-3A2F-4422-8D6F-085A395492EC}" dt="2025-09-03T13:53:42.263" v="1270" actId="20577"/>
          <ac:spMkLst>
            <pc:docMk/>
            <pc:sldMk cId="690068575" sldId="798"/>
            <ac:spMk id="5" creationId="{4D560A98-9C5C-0A6C-6AA3-D6510C0569BD}"/>
          </ac:spMkLst>
        </pc:spChg>
      </pc:sldChg>
      <pc:sldChg chg="ord">
        <pc:chgData name="Candace Yee" userId="97e06cd4b6b0d33c" providerId="LiveId" clId="{EEA69DB7-3A2F-4422-8D6F-085A395492EC}" dt="2025-09-03T13:49:30.735" v="741"/>
        <pc:sldMkLst>
          <pc:docMk/>
          <pc:sldMk cId="3195405587" sldId="799"/>
        </pc:sldMkLst>
      </pc:sldChg>
      <pc:sldChg chg="addSp modSp">
        <pc:chgData name="Candace Yee" userId="97e06cd4b6b0d33c" providerId="LiveId" clId="{EEA69DB7-3A2F-4422-8D6F-085A395492EC}" dt="2025-09-03T13:47:16.449" v="673"/>
        <pc:sldMkLst>
          <pc:docMk/>
          <pc:sldMk cId="295515787" sldId="801"/>
        </pc:sldMkLst>
      </pc:sldChg>
      <pc:sldChg chg="modSp mod ord">
        <pc:chgData name="Candace Yee" userId="97e06cd4b6b0d33c" providerId="LiveId" clId="{EEA69DB7-3A2F-4422-8D6F-085A395492EC}" dt="2025-09-03T15:00:41.694" v="2407" actId="20577"/>
        <pc:sldMkLst>
          <pc:docMk/>
          <pc:sldMk cId="1268015138" sldId="802"/>
        </pc:sldMkLst>
      </pc:sldChg>
      <pc:sldChg chg="modSp mod">
        <pc:chgData name="Candace Yee" userId="97e06cd4b6b0d33c" providerId="LiveId" clId="{EEA69DB7-3A2F-4422-8D6F-085A395492EC}" dt="2025-09-03T13:20:03.443" v="209" actId="20577"/>
        <pc:sldMkLst>
          <pc:docMk/>
          <pc:sldMk cId="2639778361" sldId="803"/>
        </pc:sldMkLst>
      </pc:sldChg>
      <pc:sldChg chg="modSp add del mod">
        <pc:chgData name="Candace Yee" userId="97e06cd4b6b0d33c" providerId="LiveId" clId="{EEA69DB7-3A2F-4422-8D6F-085A395492EC}" dt="2025-09-03T13:54:26.252" v="1325" actId="47"/>
        <pc:sldMkLst>
          <pc:docMk/>
          <pc:sldMk cId="3374304420" sldId="805"/>
        </pc:sldMkLst>
      </pc:sldChg>
      <pc:sldChg chg="addSp delSp modSp add mod">
        <pc:chgData name="Candace Yee" userId="97e06cd4b6b0d33c" providerId="LiveId" clId="{EEA69DB7-3A2F-4422-8D6F-085A395492EC}" dt="2025-09-03T14:56:19.027" v="2207" actId="20577"/>
        <pc:sldMkLst>
          <pc:docMk/>
          <pc:sldMk cId="3577329173" sldId="805"/>
        </pc:sldMkLst>
        <pc:spChg chg="mod">
          <ac:chgData name="Candace Yee" userId="97e06cd4b6b0d33c" providerId="LiveId" clId="{EEA69DB7-3A2F-4422-8D6F-085A395492EC}" dt="2025-09-03T14:49:42.778" v="1754" actId="20577"/>
          <ac:spMkLst>
            <pc:docMk/>
            <pc:sldMk cId="3577329173" sldId="805"/>
            <ac:spMk id="2" creationId="{83A0E5FB-9596-1CDF-22B6-F6E2AEC631BC}"/>
          </ac:spMkLst>
        </pc:spChg>
        <pc:spChg chg="mod">
          <ac:chgData name="Candace Yee" userId="97e06cd4b6b0d33c" providerId="LiveId" clId="{EEA69DB7-3A2F-4422-8D6F-085A395492EC}" dt="2025-09-03T14:56:19.027" v="2207" actId="20577"/>
          <ac:spMkLst>
            <pc:docMk/>
            <pc:sldMk cId="3577329173" sldId="805"/>
            <ac:spMk id="4" creationId="{EB6D57B4-9C05-957C-418D-313039BE2995}"/>
          </ac:spMkLst>
        </pc:spChg>
        <pc:spChg chg="mod">
          <ac:chgData name="Candace Yee" userId="97e06cd4b6b0d33c" providerId="LiveId" clId="{EEA69DB7-3A2F-4422-8D6F-085A395492EC}" dt="2025-09-03T14:47:30.306" v="1717" actId="20577"/>
          <ac:spMkLst>
            <pc:docMk/>
            <pc:sldMk cId="3577329173" sldId="805"/>
            <ac:spMk id="6" creationId="{86E2CF1B-D1E9-1D96-CB38-34F152DEC161}"/>
          </ac:spMkLst>
        </pc:spChg>
      </pc:sldChg>
      <pc:sldChg chg="addSp delSp modSp add del mod">
        <pc:chgData name="Candace Yee" userId="97e06cd4b6b0d33c" providerId="LiveId" clId="{EEA69DB7-3A2F-4422-8D6F-085A395492EC}" dt="2025-09-03T15:23:43.451" v="2409" actId="47"/>
        <pc:sldMkLst>
          <pc:docMk/>
          <pc:sldMk cId="2776956718" sldId="806"/>
        </pc:sldMkLst>
      </pc:sldChg>
      <pc:sldChg chg="addSp delSp modSp add mod">
        <pc:chgData name="Candace Yee" userId="97e06cd4b6b0d33c" providerId="LiveId" clId="{EEA69DB7-3A2F-4422-8D6F-085A395492EC}" dt="2025-09-03T17:03:58.093" v="2780" actId="13822"/>
        <pc:sldMkLst>
          <pc:docMk/>
          <pc:sldMk cId="1523861101" sldId="80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9D2A5-CAF0-4C54-9555-C6F5D2B67BC7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CB7EA-2CE6-4D01-8534-9C92A2905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770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2EC9A1-A4D6-89B7-737B-4F67CB974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1F4547-F4DC-01EA-5C55-347E7A6529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1971EE-885F-17CA-E913-5CED766B9B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CDEA6B-DB17-E882-C9A4-AA56A72832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CB7EA-2CE6-4D01-8534-9C92A2905B0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449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CB7EA-2CE6-4D01-8534-9C92A2905B0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9261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CB7EA-2CE6-4D01-8534-9C92A2905B0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559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CB7EA-2CE6-4D01-8534-9C92A2905B0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8579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CB7EA-2CE6-4D01-8534-9C92A2905B0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9936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CB7EA-2CE6-4D01-8534-9C92A2905B0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763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CB7EA-2CE6-4D01-8534-9C92A2905B0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03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CB7EA-2CE6-4D01-8534-9C92A2905B0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655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CB7EA-2CE6-4D01-8534-9C92A2905B0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085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CB7EA-2CE6-4D01-8534-9C92A2905B0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080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CB7EA-2CE6-4D01-8534-9C92A2905B0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087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CB7EA-2CE6-4D01-8534-9C92A2905B0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403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CB7EA-2CE6-4D01-8534-9C92A2905B0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764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7CB7EA-2CE6-4D01-8534-9C92A2905B0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155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630238"/>
            <a:ext cx="8053493" cy="97625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58" y="1658575"/>
            <a:ext cx="8053493" cy="1032010"/>
          </a:xfrm>
        </p:spPr>
        <p:txBody>
          <a:bodyPr anchor="t">
            <a:noAutofit/>
          </a:bodyPr>
          <a:lstStyle>
            <a:lvl1pPr marL="0" indent="0" algn="l">
              <a:buNone/>
              <a:defRPr sz="2800" cap="all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648" y="790151"/>
            <a:ext cx="3538352" cy="816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9762067" y="6421801"/>
            <a:ext cx="688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1801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2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961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accent2"/>
                </a:solidFill>
              </a:defRPr>
            </a:lvl1pPr>
            <a:lvl2pPr>
              <a:defRPr sz="1800">
                <a:solidFill>
                  <a:schemeClr val="accent2"/>
                </a:solidFill>
              </a:defRPr>
            </a:lvl2pPr>
            <a:lvl3pPr>
              <a:defRPr sz="1600">
                <a:solidFill>
                  <a:schemeClr val="bg2">
                    <a:lumMod val="90000"/>
                  </a:schemeClr>
                </a:solidFill>
              </a:defRPr>
            </a:lvl3pPr>
            <a:lvl4pPr>
              <a:defRPr sz="1400">
                <a:solidFill>
                  <a:schemeClr val="bg2">
                    <a:lumMod val="90000"/>
                  </a:schemeClr>
                </a:solidFill>
              </a:defRPr>
            </a:lvl4pPr>
            <a:lvl5pPr>
              <a:defRPr sz="1400">
                <a:solidFill>
                  <a:schemeClr val="bg2">
                    <a:lumMod val="90000"/>
                  </a:schemeClr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122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179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ubsection 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 bwMode="gray">
          <a:xfrm>
            <a:off x="860577" y="2352700"/>
            <a:ext cx="7593193" cy="1011827"/>
          </a:xfrm>
        </p:spPr>
        <p:txBody>
          <a:bodyPr anchor="b" anchorCtr="0"/>
          <a:lstStyle>
            <a:lvl1pPr algn="l">
              <a:lnSpc>
                <a:spcPct val="100000"/>
              </a:lnSpc>
              <a:defRPr sz="2600" b="0" baseline="0">
                <a:solidFill>
                  <a:schemeClr val="bg1"/>
                </a:solidFill>
                <a:latin typeface="+mj-lt"/>
                <a:cs typeface="Arial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1528" y="6356352"/>
            <a:ext cx="857115" cy="365125"/>
          </a:xfrm>
          <a:prstGeom prst="rect">
            <a:avLst/>
          </a:prstGeom>
        </p:spPr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9859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89" y="1434632"/>
            <a:ext cx="7335989" cy="4908895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8001000" y="1434632"/>
            <a:ext cx="3612816" cy="4908895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43920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90" y="1434632"/>
            <a:ext cx="3611880" cy="4908895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4305299" y="1434632"/>
            <a:ext cx="7308517" cy="4908895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62179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90" y="1788869"/>
            <a:ext cx="3611880" cy="4554658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609600" y="1434633"/>
            <a:ext cx="3597675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4305299" y="1780317"/>
            <a:ext cx="7308517" cy="456321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33" hasCustomPrompt="1"/>
          </p:nvPr>
        </p:nvSpPr>
        <p:spPr>
          <a:xfrm>
            <a:off x="4305299" y="1434632"/>
            <a:ext cx="7319713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14510841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89" y="1788869"/>
            <a:ext cx="7335989" cy="4554658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609600" y="1434633"/>
            <a:ext cx="7307579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8001000" y="1780317"/>
            <a:ext cx="3612816" cy="456321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33" hasCustomPrompt="1"/>
          </p:nvPr>
        </p:nvSpPr>
        <p:spPr>
          <a:xfrm>
            <a:off x="8001000" y="1434632"/>
            <a:ext cx="3624012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12862973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90" y="1443186"/>
            <a:ext cx="3611880" cy="4900341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8001000" y="1443186"/>
            <a:ext cx="3612816" cy="4900341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34" hasCustomPrompt="1"/>
          </p:nvPr>
        </p:nvSpPr>
        <p:spPr>
          <a:xfrm>
            <a:off x="4291095" y="1443186"/>
            <a:ext cx="3611879" cy="4900341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826929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90" y="1788869"/>
            <a:ext cx="3611880" cy="4554658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609600" y="1434633"/>
            <a:ext cx="3597675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8001000" y="1780317"/>
            <a:ext cx="3612816" cy="456321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33" hasCustomPrompt="1"/>
          </p:nvPr>
        </p:nvSpPr>
        <p:spPr>
          <a:xfrm>
            <a:off x="8001000" y="1434632"/>
            <a:ext cx="3624012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34" hasCustomPrompt="1"/>
          </p:nvPr>
        </p:nvSpPr>
        <p:spPr>
          <a:xfrm>
            <a:off x="4291095" y="1788869"/>
            <a:ext cx="3611879" cy="4554658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1"/>
          <p:cNvSpPr>
            <a:spLocks noGrp="1"/>
          </p:cNvSpPr>
          <p:nvPr>
            <p:ph type="body" sz="quarter" idx="35" hasCustomPrompt="1"/>
          </p:nvPr>
        </p:nvSpPr>
        <p:spPr>
          <a:xfrm>
            <a:off x="4305299" y="1434632"/>
            <a:ext cx="3611880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127466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581192" y="1506538"/>
            <a:ext cx="11029616" cy="4818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301650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90" y="1788869"/>
            <a:ext cx="3611880" cy="4554658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609600" y="1434633"/>
            <a:ext cx="3597675" cy="354237"/>
          </a:xfrm>
          <a:prstGeom prst="chevron">
            <a:avLst/>
          </a:prstGeo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8001000" y="1780317"/>
            <a:ext cx="3612816" cy="456321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33" hasCustomPrompt="1"/>
          </p:nvPr>
        </p:nvSpPr>
        <p:spPr>
          <a:xfrm>
            <a:off x="8001000" y="1434632"/>
            <a:ext cx="3624012" cy="354237"/>
          </a:xfrm>
          <a:prstGeom prst="chevron">
            <a:avLst/>
          </a:prstGeo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34" hasCustomPrompt="1"/>
          </p:nvPr>
        </p:nvSpPr>
        <p:spPr>
          <a:xfrm>
            <a:off x="4291095" y="1788869"/>
            <a:ext cx="3611879" cy="4554658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1"/>
          <p:cNvSpPr>
            <a:spLocks noGrp="1"/>
          </p:cNvSpPr>
          <p:nvPr>
            <p:ph type="body" sz="quarter" idx="35" hasCustomPrompt="1"/>
          </p:nvPr>
        </p:nvSpPr>
        <p:spPr>
          <a:xfrm>
            <a:off x="4298197" y="1434632"/>
            <a:ext cx="3611880" cy="354237"/>
          </a:xfrm>
          <a:prstGeom prst="chevron">
            <a:avLst/>
          </a:prstGeo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9132534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90" y="1434632"/>
            <a:ext cx="5489409" cy="4908895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6124407" y="1434632"/>
            <a:ext cx="5489409" cy="4908895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111592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90" y="1788869"/>
            <a:ext cx="5489409" cy="4554658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609600" y="1434633"/>
            <a:ext cx="5486400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6124407" y="1780317"/>
            <a:ext cx="5489409" cy="456321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33" hasCustomPrompt="1"/>
          </p:nvPr>
        </p:nvSpPr>
        <p:spPr>
          <a:xfrm>
            <a:off x="6138612" y="1434632"/>
            <a:ext cx="5486400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18183774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78181" y="4278782"/>
            <a:ext cx="11032627" cy="205740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578181" y="3931890"/>
            <a:ext cx="11026580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30" hasCustomPrompt="1"/>
          </p:nvPr>
        </p:nvSpPr>
        <p:spPr>
          <a:xfrm>
            <a:off x="578181" y="1788871"/>
            <a:ext cx="11032628" cy="205740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1"/>
          <p:cNvSpPr>
            <a:spLocks noGrp="1"/>
          </p:cNvSpPr>
          <p:nvPr>
            <p:ph type="body" sz="quarter" idx="31" hasCustomPrompt="1"/>
          </p:nvPr>
        </p:nvSpPr>
        <p:spPr>
          <a:xfrm>
            <a:off x="581192" y="1434634"/>
            <a:ext cx="11029616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1646100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581190" y="4596617"/>
            <a:ext cx="5489409" cy="174691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584200" y="4242590"/>
            <a:ext cx="5486400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30" hasCustomPrompt="1"/>
          </p:nvPr>
        </p:nvSpPr>
        <p:spPr>
          <a:xfrm>
            <a:off x="581195" y="1788871"/>
            <a:ext cx="11029614" cy="2366683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1"/>
          <p:cNvSpPr>
            <a:spLocks noGrp="1"/>
          </p:cNvSpPr>
          <p:nvPr>
            <p:ph type="body" sz="quarter" idx="31" hasCustomPrompt="1"/>
          </p:nvPr>
        </p:nvSpPr>
        <p:spPr>
          <a:xfrm>
            <a:off x="581192" y="1434634"/>
            <a:ext cx="11029616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32" hasCustomPrompt="1"/>
          </p:nvPr>
        </p:nvSpPr>
        <p:spPr>
          <a:xfrm>
            <a:off x="6124407" y="4588065"/>
            <a:ext cx="5489409" cy="1755462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33" hasCustomPrompt="1"/>
          </p:nvPr>
        </p:nvSpPr>
        <p:spPr>
          <a:xfrm>
            <a:off x="6124406" y="4250955"/>
            <a:ext cx="5486400" cy="354237"/>
          </a:xfr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36037026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Columns: Pha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Three Columns with phase / process chevrons (Click to edit)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1101471" y="6356352"/>
            <a:ext cx="797173" cy="365125"/>
          </a:xfrm>
          <a:prstGeom prst="rect">
            <a:avLst/>
          </a:prstGeom>
        </p:spPr>
        <p:txBody>
          <a:bodyPr/>
          <a:lstStyle/>
          <a:p>
            <a:fld id="{276DE07D-12F9-FF40-B07B-9B015B6B1FBE}" type="slidenum">
              <a:rPr lang="en-US" smtClean="0">
                <a:solidFill>
                  <a:srgbClr val="0070CD"/>
                </a:solidFill>
              </a:rPr>
              <a:pPr/>
              <a:t>‹#›</a:t>
            </a:fld>
            <a:endParaRPr lang="en-US" dirty="0">
              <a:solidFill>
                <a:srgbClr val="0070C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86693" y="6357038"/>
            <a:ext cx="10288867" cy="364206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C7C9CB"/>
              </a:solidFill>
            </a:endParaRP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01182" y="164522"/>
            <a:ext cx="9389657" cy="253620"/>
          </a:xfrm>
          <a:prstGeom prst="rect">
            <a:avLst/>
          </a:prstGeom>
        </p:spPr>
        <p:txBody>
          <a:bodyPr wrap="none"/>
          <a:lstStyle>
            <a:lvl1pPr marL="0" indent="0">
              <a:spcBef>
                <a:spcPts val="0"/>
              </a:spcBef>
              <a:buNone/>
              <a:defRPr sz="1100" b="0">
                <a:solidFill>
                  <a:schemeClr val="accent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&lt;Insert section title if required&gt;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4"/>
          </p:nvPr>
        </p:nvSpPr>
        <p:spPr>
          <a:xfrm>
            <a:off x="601180" y="1636875"/>
            <a:ext cx="3546237" cy="4488397"/>
          </a:xfrm>
          <a:ln>
            <a:noFill/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25"/>
          </p:nvPr>
        </p:nvSpPr>
        <p:spPr>
          <a:xfrm>
            <a:off x="4313104" y="1636875"/>
            <a:ext cx="3546237" cy="4488397"/>
          </a:xfrm>
          <a:ln>
            <a:noFill/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26"/>
          </p:nvPr>
        </p:nvSpPr>
        <p:spPr>
          <a:xfrm>
            <a:off x="8025030" y="1636875"/>
            <a:ext cx="3546237" cy="4488397"/>
          </a:xfrm>
          <a:ln>
            <a:noFill/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27" hasCustomPrompt="1"/>
          </p:nvPr>
        </p:nvSpPr>
        <p:spPr>
          <a:xfrm>
            <a:off x="601180" y="1282637"/>
            <a:ext cx="3546237" cy="354237"/>
          </a:xfrm>
          <a:prstGeom prst="chevron">
            <a:avLst/>
          </a:prstGeo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Phase 1</a:t>
            </a:r>
          </a:p>
        </p:txBody>
      </p:sp>
      <p:sp>
        <p:nvSpPr>
          <p:cNvPr id="23" name="Text Placeholder 21"/>
          <p:cNvSpPr>
            <a:spLocks noGrp="1"/>
          </p:cNvSpPr>
          <p:nvPr>
            <p:ph type="body" sz="quarter" idx="28" hasCustomPrompt="1"/>
          </p:nvPr>
        </p:nvSpPr>
        <p:spPr>
          <a:xfrm>
            <a:off x="4321726" y="1282638"/>
            <a:ext cx="3546237" cy="353695"/>
          </a:xfrm>
          <a:prstGeom prst="chevron">
            <a:avLst/>
          </a:prstGeo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Phase 2</a:t>
            </a:r>
          </a:p>
        </p:txBody>
      </p:sp>
      <p:sp>
        <p:nvSpPr>
          <p:cNvPr id="24" name="Text Placeholder 21"/>
          <p:cNvSpPr>
            <a:spLocks noGrp="1"/>
          </p:cNvSpPr>
          <p:nvPr>
            <p:ph type="body" sz="quarter" idx="29" hasCustomPrompt="1"/>
          </p:nvPr>
        </p:nvSpPr>
        <p:spPr>
          <a:xfrm>
            <a:off x="8025030" y="1282638"/>
            <a:ext cx="3546237" cy="353695"/>
          </a:xfrm>
          <a:prstGeom prst="chevron">
            <a:avLst/>
          </a:prstGeom>
          <a:solidFill>
            <a:schemeClr val="accent1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800" b="1" smtClean="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sz="180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sz="180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0" lvl="0" algn="ctr"/>
            <a:r>
              <a:rPr lang="en-US" dirty="0"/>
              <a:t>Phase 3</a:t>
            </a:r>
          </a:p>
        </p:txBody>
      </p:sp>
    </p:spTree>
    <p:extLst>
      <p:ext uri="{BB962C8B-B14F-4D97-AF65-F5344CB8AC3E}">
        <p14:creationId xmlns:p14="http://schemas.microsoft.com/office/powerpoint/2010/main" val="3396535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565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9" hasCustomPrompt="1"/>
          </p:nvPr>
        </p:nvSpPr>
        <p:spPr>
          <a:xfrm>
            <a:off x="601180" y="5044966"/>
            <a:ext cx="11009627" cy="1288101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8"/>
          <p:cNvSpPr>
            <a:spLocks noGrp="1"/>
          </p:cNvSpPr>
          <p:nvPr>
            <p:ph sz="quarter" idx="30" hasCustomPrompt="1"/>
          </p:nvPr>
        </p:nvSpPr>
        <p:spPr>
          <a:xfrm>
            <a:off x="601181" y="1570614"/>
            <a:ext cx="11009627" cy="3300931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87231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814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 marL="630000" indent="-306000">
              <a:buClr>
                <a:schemeClr val="tx1"/>
              </a:buClr>
              <a:buFont typeface="Wingdings" panose="05000000000000000000" pitchFamily="2" charset="2"/>
              <a:buChar char="Ø"/>
              <a:defRPr>
                <a:solidFill>
                  <a:schemeClr val="tx1"/>
                </a:solidFill>
              </a:defRPr>
            </a:lvl2pPr>
            <a:lvl3pPr marL="900000" indent="-270000">
              <a:buClr>
                <a:schemeClr val="accent3"/>
              </a:buClr>
              <a:buFont typeface="Courier New" panose="02070309020205020404" pitchFamily="49" charset="0"/>
              <a:buChar char="o"/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" y="6204366"/>
            <a:ext cx="2836832" cy="6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152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28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9762067" y="6421801"/>
            <a:ext cx="688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1801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38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" y="6204366"/>
            <a:ext cx="2836832" cy="6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65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" y="6204366"/>
            <a:ext cx="2836832" cy="6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4738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6512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1508760"/>
            <a:ext cx="11029616" cy="484111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62067" y="6421801"/>
            <a:ext cx="6886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9DB69B41-C48D-4D04-BC41-F1DD670AC525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1801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F912CBA1-37E7-49CD-8750-44C6726FF7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" y="6204366"/>
            <a:ext cx="2836832" cy="6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41171" y="6421801"/>
            <a:ext cx="6813345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2"/>
                </a:solidFill>
                <a:latin typeface="+mn-lt"/>
                <a:cs typeface="Arial Nova Light" panose="020B03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332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l" defTabSz="457200" rtl="0" eaLnBrk="1" latinLnBrk="0" hangingPunct="1">
        <a:spcBef>
          <a:spcPct val="0"/>
        </a:spcBef>
        <a:buNone/>
        <a:defRPr sz="2800" b="1" kern="1200" cap="all">
          <a:solidFill>
            <a:schemeClr val="accent1"/>
          </a:solidFill>
          <a:latin typeface="+mj-lt"/>
          <a:ea typeface="+mj-ea"/>
          <a:cs typeface="Segoe UI Semibold" panose="020B0702040204020203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3"/>
        </a:buClr>
        <a:buSzPct val="92000"/>
        <a:buFont typeface="Wingdings 2" panose="05020102010507070707" pitchFamily="18" charset="2"/>
        <a:buChar char=""/>
        <a:defRPr sz="2200" kern="1200">
          <a:solidFill>
            <a:schemeClr val="tx1"/>
          </a:solidFill>
          <a:latin typeface="+mn-lt"/>
          <a:ea typeface="Segoe UI" panose="020B0502040204020203" pitchFamily="34" charset="0"/>
          <a:cs typeface="Segoe UI" panose="020B0502040204020203" pitchFamily="34" charset="0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92000"/>
        <a:buFont typeface="Wingdings" panose="05000000000000000000" pitchFamily="2" charset="2"/>
        <a:buChar char="Ø"/>
        <a:defRPr sz="1800" kern="1200">
          <a:solidFill>
            <a:schemeClr val="tx1"/>
          </a:solidFill>
          <a:latin typeface="+mn-lt"/>
          <a:ea typeface="Segoe UI" panose="020B0502040204020203" pitchFamily="34" charset="0"/>
          <a:cs typeface="Segoe UI" panose="020B0502040204020203" pitchFamily="34" charset="0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3"/>
        </a:buClr>
        <a:buSzPct val="92000"/>
        <a:buFont typeface="Courier New" panose="02070309020205020404" pitchFamily="49" charset="0"/>
        <a:buChar char="o"/>
        <a:defRPr sz="1600" kern="1200">
          <a:solidFill>
            <a:schemeClr val="accent2"/>
          </a:solidFill>
          <a:latin typeface="+mn-lt"/>
          <a:ea typeface="Segoe UI" panose="020B0502040204020203" pitchFamily="34" charset="0"/>
          <a:cs typeface="Segoe UI" panose="020B0502040204020203" pitchFamily="34" charset="0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accent2"/>
          </a:solidFill>
          <a:latin typeface="+mn-lt"/>
          <a:ea typeface="Segoe UI" panose="020B0502040204020203" pitchFamily="34" charset="0"/>
          <a:cs typeface="Segoe UI" panose="020B0502040204020203" pitchFamily="34" charset="0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accent2"/>
          </a:solidFill>
          <a:latin typeface="+mn-lt"/>
          <a:ea typeface="Segoe UI" panose="020B0502040204020203" pitchFamily="34" charset="0"/>
          <a:cs typeface="Segoe UI" panose="020B0502040204020203" pitchFamily="34" charset="0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mailto:cyee@demandsideanalytics.com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DF6E08-A262-9B10-EF9B-C77E8C9B43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59" y="524112"/>
            <a:ext cx="7961118" cy="976253"/>
          </a:xfrm>
        </p:spPr>
        <p:txBody>
          <a:bodyPr>
            <a:normAutofit/>
          </a:bodyPr>
          <a:lstStyle/>
          <a:p>
            <a:r>
              <a:rPr lang="en-US" sz="2800" dirty="0"/>
              <a:t>EV fast charging &amp; </a:t>
            </a:r>
            <a:r>
              <a:rPr lang="en-US" sz="2800" dirty="0" err="1"/>
              <a:t>mhd</a:t>
            </a:r>
            <a:r>
              <a:rPr lang="en-US" sz="2800" dirty="0"/>
              <a:t> granular forecasts for planning</a:t>
            </a:r>
          </a:p>
        </p:txBody>
      </p:sp>
      <p:sp>
        <p:nvSpPr>
          <p:cNvPr id="4" name="Subtitle 4">
            <a:extLst>
              <a:ext uri="{FF2B5EF4-FFF2-40B4-BE49-F238E27FC236}">
                <a16:creationId xmlns:a16="http://schemas.microsoft.com/office/drawing/2014/main" id="{34817F79-DDD9-8C42-42A2-BCA673DDA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59" y="1512398"/>
            <a:ext cx="6283780" cy="97625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1800" dirty="0"/>
              <a:t>AEIC-WLRA Conference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September 23, 2025 </a:t>
            </a:r>
            <a:endParaRPr lang="en-US" sz="1800" dirty="0">
              <a:latin typeface="+mj-lt"/>
            </a:endParaRPr>
          </a:p>
        </p:txBody>
      </p:sp>
      <p:pic>
        <p:nvPicPr>
          <p:cNvPr id="6" name="Picture 5" descr="Space Needle skyline with a tall tower&#10;&#10;AI-generated content may be incorrect.">
            <a:extLst>
              <a:ext uri="{FF2B5EF4-FFF2-40B4-BE49-F238E27FC236}">
                <a16:creationId xmlns:a16="http://schemas.microsoft.com/office/drawing/2014/main" id="{A7FF358F-ACD2-8E23-D8E8-4AF61504F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4204"/>
          <a:stretch/>
        </p:blipFill>
        <p:spPr>
          <a:xfrm>
            <a:off x="0" y="2345723"/>
            <a:ext cx="12192000" cy="4512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704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DBF86-2CE2-8D8E-49AF-FF7223FB8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Both modal property type and counts of various business types within 1 km were important features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3C9004-5273-79AC-3AF6-CB64646E4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818" y="1388193"/>
            <a:ext cx="6688740" cy="2776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0CF89D1-49FD-D22E-5A52-A995003EC05D}"/>
              </a:ext>
            </a:extLst>
          </p:cNvPr>
          <p:cNvSpPr txBox="1"/>
          <p:nvPr/>
        </p:nvSpPr>
        <p:spPr>
          <a:xfrm>
            <a:off x="581192" y="4276249"/>
            <a:ext cx="4354602" cy="200906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numCol="1" rtlCol="0">
            <a:spAutoFit/>
          </a:bodyPr>
          <a:lstStyle/>
          <a:p>
            <a:r>
              <a:rPr lang="en-US" sz="1600" dirty="0"/>
              <a:t>Important property types included:</a:t>
            </a:r>
          </a:p>
          <a:p>
            <a:pPr marL="342900" indent="-342900">
              <a:buAutoNum type="arabicParenBoth"/>
            </a:pPr>
            <a:r>
              <a:rPr lang="en-US" sz="1600" dirty="0"/>
              <a:t>Gas stations</a:t>
            </a:r>
          </a:p>
          <a:p>
            <a:pPr marL="342900" indent="-342900">
              <a:buAutoNum type="arabicParenBoth"/>
            </a:pPr>
            <a:r>
              <a:rPr lang="en-US" sz="1600" dirty="0"/>
              <a:t>Restaurants</a:t>
            </a:r>
          </a:p>
          <a:p>
            <a:pPr marL="342900" indent="-342900">
              <a:buAutoNum type="arabicParenBoth"/>
            </a:pPr>
            <a:r>
              <a:rPr lang="en-US" sz="1600" dirty="0"/>
              <a:t>Retail</a:t>
            </a:r>
          </a:p>
          <a:p>
            <a:pPr marL="342900" indent="-342900">
              <a:buAutoNum type="arabicParenBoth"/>
            </a:pPr>
            <a:r>
              <a:rPr lang="en-US" sz="1600" dirty="0"/>
              <a:t>Parking lots</a:t>
            </a:r>
          </a:p>
          <a:p>
            <a:pPr marL="342900" indent="-342900">
              <a:buAutoNum type="arabicParenBoth"/>
            </a:pPr>
            <a:r>
              <a:rPr lang="en-US" sz="1600" dirty="0"/>
              <a:t>Theaters</a:t>
            </a:r>
          </a:p>
          <a:p>
            <a:pPr marL="342900" indent="-342900">
              <a:buAutoNum type="arabicParenBoth"/>
            </a:pPr>
            <a:r>
              <a:rPr lang="en-US" sz="1600" dirty="0"/>
              <a:t>Dealerships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DC73280-3F96-ABD8-C6BA-51AC58D9DFE8}"/>
              </a:ext>
            </a:extLst>
          </p:cNvPr>
          <p:cNvSpPr/>
          <p:nvPr/>
        </p:nvSpPr>
        <p:spPr>
          <a:xfrm>
            <a:off x="3341347" y="2832221"/>
            <a:ext cx="441220" cy="4280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F385672-069B-797C-7022-77DC935EB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0290" y="2177399"/>
            <a:ext cx="4462892" cy="397547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A5242D6-35BE-495D-6090-FBD9920D08BD}"/>
              </a:ext>
            </a:extLst>
          </p:cNvPr>
          <p:cNvCxnSpPr>
            <a:cxnSpLocks/>
          </p:cNvCxnSpPr>
          <p:nvPr/>
        </p:nvCxnSpPr>
        <p:spPr>
          <a:xfrm flipV="1">
            <a:off x="3782567" y="2177399"/>
            <a:ext cx="3317723" cy="65482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FF42B49-21CD-4835-9591-AC6DB013FE30}"/>
              </a:ext>
            </a:extLst>
          </p:cNvPr>
          <p:cNvCxnSpPr>
            <a:cxnSpLocks/>
          </p:cNvCxnSpPr>
          <p:nvPr/>
        </p:nvCxnSpPr>
        <p:spPr>
          <a:xfrm>
            <a:off x="3782566" y="3250811"/>
            <a:ext cx="3317724" cy="290206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7AE2C93-B0EF-F454-0A3D-B589F83E4589}"/>
              </a:ext>
            </a:extLst>
          </p:cNvPr>
          <p:cNvSpPr txBox="1"/>
          <p:nvPr/>
        </p:nvSpPr>
        <p:spPr>
          <a:xfrm>
            <a:off x="7317558" y="1460011"/>
            <a:ext cx="3640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Orange dots represent the commercial properties within 1 km of the green dot</a:t>
            </a:r>
          </a:p>
        </p:txBody>
      </p:sp>
    </p:spTree>
    <p:extLst>
      <p:ext uri="{BB962C8B-B14F-4D97-AF65-F5344CB8AC3E}">
        <p14:creationId xmlns:p14="http://schemas.microsoft.com/office/powerpoint/2010/main" val="4127796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A graph of a distribution of distances between properties and interconnected&#10;&#10;AI-generated content may be incorrect.">
            <a:extLst>
              <a:ext uri="{FF2B5EF4-FFF2-40B4-BE49-F238E27FC236}">
                <a16:creationId xmlns:a16="http://schemas.microsoft.com/office/drawing/2014/main" id="{72B0035F-3E47-29A0-16E5-3B9E9F330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33" y="4409713"/>
            <a:ext cx="3396335" cy="23601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4EA6ACC-5C47-CE6A-76DB-A48C3A4A6F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192" y="1419167"/>
            <a:ext cx="6713069" cy="282341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6DBF86-2CE2-8D8E-49AF-FF7223FB8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Properties matched to nearest major intersection to estimate average traffic volume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CF89D1-49FD-D22E-5A52-A995003EC05D}"/>
              </a:ext>
            </a:extLst>
          </p:cNvPr>
          <p:cNvSpPr txBox="1"/>
          <p:nvPr/>
        </p:nvSpPr>
        <p:spPr>
          <a:xfrm>
            <a:off x="7294261" y="1356360"/>
            <a:ext cx="434150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/>
              <a:t>Properties matched to the intersection within NYSDOT traffic geospatial data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/>
              <a:t>Most properties with the farthest distance to a major intersection are on outskirts of PSEG territory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DC73280-3F96-ABD8-C6BA-51AC58D9DFE8}"/>
              </a:ext>
            </a:extLst>
          </p:cNvPr>
          <p:cNvSpPr/>
          <p:nvPr/>
        </p:nvSpPr>
        <p:spPr>
          <a:xfrm>
            <a:off x="2676447" y="3225290"/>
            <a:ext cx="877772" cy="6681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4AF62F-3EDD-BBE9-DA32-6543C1BC584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8455"/>
          <a:stretch/>
        </p:blipFill>
        <p:spPr>
          <a:xfrm>
            <a:off x="6423024" y="2817708"/>
            <a:ext cx="5212743" cy="363937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A5242D6-35BE-495D-6090-FBD9920D08BD}"/>
              </a:ext>
            </a:extLst>
          </p:cNvPr>
          <p:cNvCxnSpPr>
            <a:cxnSpLocks/>
          </p:cNvCxnSpPr>
          <p:nvPr/>
        </p:nvCxnSpPr>
        <p:spPr>
          <a:xfrm flipV="1">
            <a:off x="3554219" y="2817708"/>
            <a:ext cx="2844123" cy="407582"/>
          </a:xfrm>
          <a:prstGeom prst="line">
            <a:avLst/>
          </a:prstGeom>
          <a:ln w="285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FF42B49-21CD-4835-9591-AC6DB013FE30}"/>
              </a:ext>
            </a:extLst>
          </p:cNvPr>
          <p:cNvCxnSpPr>
            <a:cxnSpLocks/>
          </p:cNvCxnSpPr>
          <p:nvPr/>
        </p:nvCxnSpPr>
        <p:spPr>
          <a:xfrm>
            <a:off x="3554219" y="3893461"/>
            <a:ext cx="2844123" cy="256361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8914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DBF86-2CE2-8D8E-49AF-FF7223FB8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Average hourly demand estimated from session data</a:t>
            </a:r>
          </a:p>
        </p:txBody>
      </p:sp>
      <p:pic>
        <p:nvPicPr>
          <p:cNvPr id="4" name="Picture 3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14FC69A9-BF62-9CD3-3656-3141CBC0E0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00" y="1850634"/>
            <a:ext cx="5610696" cy="27106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D84D36C-19DC-8013-6069-D07F8D0E04DB}"/>
              </a:ext>
            </a:extLst>
          </p:cNvPr>
          <p:cNvSpPr txBox="1"/>
          <p:nvPr/>
        </p:nvSpPr>
        <p:spPr>
          <a:xfrm>
            <a:off x="482361" y="1481302"/>
            <a:ext cx="551103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DCFC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A28439-BC6C-55E7-E7F8-555D5151C31A}"/>
              </a:ext>
            </a:extLst>
          </p:cNvPr>
          <p:cNvSpPr txBox="1"/>
          <p:nvPr/>
        </p:nvSpPr>
        <p:spPr>
          <a:xfrm>
            <a:off x="6198607" y="1481302"/>
            <a:ext cx="5412201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L2</a:t>
            </a:r>
          </a:p>
        </p:txBody>
      </p:sp>
      <p:pic>
        <p:nvPicPr>
          <p:cNvPr id="12" name="Picture 11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ABAD3864-C169-086C-0F02-FCA9784BDB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606" y="1850634"/>
            <a:ext cx="5412201" cy="26293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20C437B-C017-A06C-D650-799564FED28F}"/>
              </a:ext>
            </a:extLst>
          </p:cNvPr>
          <p:cNvSpPr txBox="1"/>
          <p:nvPr/>
        </p:nvSpPr>
        <p:spPr>
          <a:xfrm>
            <a:off x="3269372" y="5788486"/>
            <a:ext cx="2929235" cy="91940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600" dirty="0"/>
              <a:t>115 – Nassau County</a:t>
            </a:r>
          </a:p>
          <a:p>
            <a:r>
              <a:rPr lang="en-US" sz="1600" dirty="0"/>
              <a:t>118/117 –  Central Long Island</a:t>
            </a:r>
          </a:p>
          <a:p>
            <a:r>
              <a:rPr lang="en-US" sz="1600" dirty="0"/>
              <a:t>119 – Eastern Long Island</a:t>
            </a:r>
          </a:p>
        </p:txBody>
      </p:sp>
      <p:pic>
        <p:nvPicPr>
          <p:cNvPr id="5" name="Picture 4" descr="A map of long island&#10;&#10;AI-generated content may be incorrect.">
            <a:extLst>
              <a:ext uri="{FF2B5EF4-FFF2-40B4-BE49-F238E27FC236}">
                <a16:creationId xmlns:a16="http://schemas.microsoft.com/office/drawing/2014/main" id="{7E58F341-5302-F39F-FD62-6178E28E07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157" y="4525999"/>
            <a:ext cx="5222947" cy="218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059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DBF86-2CE2-8D8E-49AF-FF7223FB8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Different sets of features were important for predicting </a:t>
            </a:r>
            <a:r>
              <a:rPr lang="en-US" dirty="0" err="1"/>
              <a:t>dcfc</a:t>
            </a:r>
            <a:r>
              <a:rPr lang="en-US" dirty="0"/>
              <a:t> vs l2 station presence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4716B9-D176-84E6-5DAD-A00D1DFF5A08}"/>
              </a:ext>
            </a:extLst>
          </p:cNvPr>
          <p:cNvSpPr txBox="1"/>
          <p:nvPr/>
        </p:nvSpPr>
        <p:spPr>
          <a:xfrm>
            <a:off x="618163" y="1457487"/>
            <a:ext cx="5325438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DCFC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8D9618-F0F0-553B-6D4E-D539A0A85F95}"/>
              </a:ext>
            </a:extLst>
          </p:cNvPr>
          <p:cNvSpPr txBox="1"/>
          <p:nvPr/>
        </p:nvSpPr>
        <p:spPr>
          <a:xfrm>
            <a:off x="6248399" y="1457487"/>
            <a:ext cx="5325438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L2</a:t>
            </a:r>
          </a:p>
        </p:txBody>
      </p:sp>
      <p:pic>
        <p:nvPicPr>
          <p:cNvPr id="10" name="Picture 9" descr="A graph with text and numbers&#10;&#10;AI-generated content may be incorrect.">
            <a:extLst>
              <a:ext uri="{FF2B5EF4-FFF2-40B4-BE49-F238E27FC236}">
                <a16:creationId xmlns:a16="http://schemas.microsoft.com/office/drawing/2014/main" id="{F445B760-A08B-F982-38DA-BCDAF68AD0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78" y="1927946"/>
            <a:ext cx="4970408" cy="438008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851BEBE-BD39-E8AF-02DF-5096DD6D96E5}"/>
              </a:ext>
            </a:extLst>
          </p:cNvPr>
          <p:cNvSpPr/>
          <p:nvPr/>
        </p:nvSpPr>
        <p:spPr>
          <a:xfrm>
            <a:off x="795678" y="2319886"/>
            <a:ext cx="1454362" cy="21390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6FE8C2A-E291-E4E7-7BC6-AD7D6A95B34C}"/>
              </a:ext>
            </a:extLst>
          </p:cNvPr>
          <p:cNvSpPr/>
          <p:nvPr/>
        </p:nvSpPr>
        <p:spPr>
          <a:xfrm>
            <a:off x="795678" y="5259546"/>
            <a:ext cx="1454362" cy="2479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 descr="A graph with red and blue lines&#10;&#10;AI-generated content may be incorrect.">
            <a:extLst>
              <a:ext uri="{FF2B5EF4-FFF2-40B4-BE49-F238E27FC236}">
                <a16:creationId xmlns:a16="http://schemas.microsoft.com/office/drawing/2014/main" id="{2393F11B-4581-D381-3AE2-6D175A1EED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203" y="1941694"/>
            <a:ext cx="4474739" cy="440583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5E470CE9-4C67-86E9-55CD-D3A88E63B034}"/>
              </a:ext>
            </a:extLst>
          </p:cNvPr>
          <p:cNvSpPr/>
          <p:nvPr/>
        </p:nvSpPr>
        <p:spPr>
          <a:xfrm>
            <a:off x="6555329" y="3975381"/>
            <a:ext cx="1454362" cy="2404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A6FC4EF-1BDE-BC26-907C-F280E8E6BBD4}"/>
              </a:ext>
            </a:extLst>
          </p:cNvPr>
          <p:cNvSpPr/>
          <p:nvPr/>
        </p:nvSpPr>
        <p:spPr>
          <a:xfrm>
            <a:off x="6555329" y="2223936"/>
            <a:ext cx="1454362" cy="14692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E630EFA-E9C8-005A-98CD-B845F40FB330}"/>
              </a:ext>
            </a:extLst>
          </p:cNvPr>
          <p:cNvSpPr txBox="1"/>
          <p:nvPr/>
        </p:nvSpPr>
        <p:spPr>
          <a:xfrm>
            <a:off x="3109786" y="6387101"/>
            <a:ext cx="6277225" cy="35754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500" i="1" dirty="0"/>
              <a:t>Variables boxed in red indicate significant features</a:t>
            </a:r>
          </a:p>
        </p:txBody>
      </p:sp>
    </p:spTree>
    <p:extLst>
      <p:ext uri="{BB962C8B-B14F-4D97-AF65-F5344CB8AC3E}">
        <p14:creationId xmlns:p14="http://schemas.microsoft.com/office/powerpoint/2010/main" val="4221308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DBF86-2CE2-8D8E-49AF-FF7223FB8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Model performance for predicting </a:t>
            </a:r>
            <a:r>
              <a:rPr lang="en-US" dirty="0" err="1"/>
              <a:t>dcfc</a:t>
            </a:r>
            <a:r>
              <a:rPr lang="en-US" dirty="0"/>
              <a:t> and l2 station presence</a:t>
            </a:r>
          </a:p>
        </p:txBody>
      </p:sp>
      <p:pic>
        <p:nvPicPr>
          <p:cNvPr id="4" name="Picture 3" descr="A graph of a curve&#10;&#10;AI-generated content may be incorrect.">
            <a:extLst>
              <a:ext uri="{FF2B5EF4-FFF2-40B4-BE49-F238E27FC236}">
                <a16:creationId xmlns:a16="http://schemas.microsoft.com/office/drawing/2014/main" id="{6BCA0E7B-B283-CEAB-99FB-AA1B183847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976" y="1356361"/>
            <a:ext cx="3466440" cy="2511585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DE57392-22E0-44D4-6469-846B3B147F18}"/>
              </a:ext>
            </a:extLst>
          </p:cNvPr>
          <p:cNvSpPr/>
          <p:nvPr/>
        </p:nvSpPr>
        <p:spPr>
          <a:xfrm>
            <a:off x="781300" y="1834317"/>
            <a:ext cx="1197564" cy="3833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b="1" dirty="0"/>
              <a:t>DCFC</a:t>
            </a:r>
            <a:endParaRPr lang="en-US" dirty="0"/>
          </a:p>
        </p:txBody>
      </p:sp>
      <p:pic>
        <p:nvPicPr>
          <p:cNvPr id="11" name="Picture 10" descr="A graph of a curve&#10;&#10;AI-generated content may be incorrect.">
            <a:extLst>
              <a:ext uri="{FF2B5EF4-FFF2-40B4-BE49-F238E27FC236}">
                <a16:creationId xmlns:a16="http://schemas.microsoft.com/office/drawing/2014/main" id="{26C0ED03-6708-4BC4-7E54-1A56AA5BCC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976" y="4084319"/>
            <a:ext cx="3466440" cy="2511586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C20E736-98B6-6E0A-61FB-98EB109D5334}"/>
              </a:ext>
            </a:extLst>
          </p:cNvPr>
          <p:cNvCxnSpPr>
            <a:cxnSpLocks/>
          </p:cNvCxnSpPr>
          <p:nvPr/>
        </p:nvCxnSpPr>
        <p:spPr>
          <a:xfrm>
            <a:off x="781300" y="3965857"/>
            <a:ext cx="8691473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D67F9C7-F224-AB0F-9E15-1F6808D7F2A2}"/>
              </a:ext>
            </a:extLst>
          </p:cNvPr>
          <p:cNvSpPr/>
          <p:nvPr/>
        </p:nvSpPr>
        <p:spPr>
          <a:xfrm>
            <a:off x="781300" y="4827114"/>
            <a:ext cx="1197564" cy="3833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b="1" dirty="0"/>
              <a:t>L2</a:t>
            </a:r>
            <a:endParaRPr lang="en-US" dirty="0"/>
          </a:p>
        </p:txBody>
      </p:sp>
      <p:pic>
        <p:nvPicPr>
          <p:cNvPr id="19" name="Picture 18" descr="A screen shot of a computer screen&#10;&#10;AI-generated content may be incorrect.">
            <a:extLst>
              <a:ext uri="{FF2B5EF4-FFF2-40B4-BE49-F238E27FC236}">
                <a16:creationId xmlns:a16="http://schemas.microsoft.com/office/drawing/2014/main" id="{BD970054-08C5-3D0D-0D50-1150AA722B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528" y="1356360"/>
            <a:ext cx="3616938" cy="2511581"/>
          </a:xfrm>
          <a:prstGeom prst="rect">
            <a:avLst/>
          </a:prstGeom>
        </p:spPr>
      </p:pic>
      <p:pic>
        <p:nvPicPr>
          <p:cNvPr id="21" name="Picture 20" descr="A graph of different colored bars&#10;&#10;AI-generated content may be incorrect.">
            <a:extLst>
              <a:ext uri="{FF2B5EF4-FFF2-40B4-BE49-F238E27FC236}">
                <a16:creationId xmlns:a16="http://schemas.microsoft.com/office/drawing/2014/main" id="{50E85E85-4FA1-0D24-DA24-15180AC65A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488" y="4084319"/>
            <a:ext cx="3568978" cy="25115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A5A4F3A-1BCE-835C-F98E-33CA4428D948}"/>
              </a:ext>
            </a:extLst>
          </p:cNvPr>
          <p:cNvSpPr txBox="1"/>
          <p:nvPr/>
        </p:nvSpPr>
        <p:spPr>
          <a:xfrm>
            <a:off x="9572538" y="2217617"/>
            <a:ext cx="2448518" cy="311693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dirty="0"/>
              <a:t>We use the area under the curve (AUC) score to evaluate model performance. </a:t>
            </a:r>
          </a:p>
          <a:p>
            <a:endParaRPr lang="en-US" sz="1400" dirty="0"/>
          </a:p>
          <a:p>
            <a:r>
              <a:rPr lang="en-US" sz="1400" dirty="0"/>
              <a:t>AUC score is the area under the ROC curve. The closer the AUC score is to 1, the better the model.</a:t>
            </a:r>
          </a:p>
          <a:p>
            <a:endParaRPr lang="en-US" sz="1400" dirty="0"/>
          </a:p>
          <a:p>
            <a:r>
              <a:rPr lang="en-US" sz="1400" dirty="0"/>
              <a:t>In our analysis, the DCFC model performed better than the L2 model.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A6319D-E652-5E15-6F36-A202CDB3E4BE}"/>
              </a:ext>
            </a:extLst>
          </p:cNvPr>
          <p:cNvSpPr txBox="1"/>
          <p:nvPr/>
        </p:nvSpPr>
        <p:spPr>
          <a:xfrm>
            <a:off x="858356" y="2217617"/>
            <a:ext cx="11975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AUC: 0.91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33AEEB-3BDE-39E1-9D97-234BB956B452}"/>
              </a:ext>
            </a:extLst>
          </p:cNvPr>
          <p:cNvSpPr txBox="1"/>
          <p:nvPr/>
        </p:nvSpPr>
        <p:spPr>
          <a:xfrm>
            <a:off x="834376" y="5210414"/>
            <a:ext cx="11975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AUC: 0.81</a:t>
            </a:r>
          </a:p>
        </p:txBody>
      </p:sp>
    </p:spTree>
    <p:extLst>
      <p:ext uri="{BB962C8B-B14F-4D97-AF65-F5344CB8AC3E}">
        <p14:creationId xmlns:p14="http://schemas.microsoft.com/office/powerpoint/2010/main" val="4941538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0A3F7AD-22CF-F5E8-E4D2-F4AA638911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92" y="1513465"/>
            <a:ext cx="8501163" cy="38596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6DBF86-2CE2-8D8E-49AF-FF7223FB8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Propensity Scores for DCFC station locations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D13C8EF6-F52C-DEC9-878A-875CE2E19970}"/>
              </a:ext>
            </a:extLst>
          </p:cNvPr>
          <p:cNvSpPr/>
          <p:nvPr/>
        </p:nvSpPr>
        <p:spPr>
          <a:xfrm>
            <a:off x="8477977" y="2825394"/>
            <a:ext cx="3511965" cy="2404153"/>
          </a:xfrm>
          <a:prstGeom prst="wedgeRoundRectCallout">
            <a:avLst>
              <a:gd name="adj1" fmla="val -55359"/>
              <a:gd name="adj2" fmla="val 44166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/>
              <a:t>Highest propensity locations in Hempstead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/>
              <a:t>A few moderately likely locations for DCFC stations in Levittown, Smithtown, Riverhead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/>
              <a:t>Distribution of propensities extremely skewed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04E1D87-F10A-020B-683F-6D222FC5A9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8005" y="4938264"/>
            <a:ext cx="3511966" cy="4348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2C0E2-8019-0A47-4C90-6993D1237076}"/>
              </a:ext>
            </a:extLst>
          </p:cNvPr>
          <p:cNvSpPr txBox="1"/>
          <p:nvPr/>
        </p:nvSpPr>
        <p:spPr>
          <a:xfrm>
            <a:off x="553553" y="5373157"/>
            <a:ext cx="855644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Opacity and bubble size increase with higher propensity scores</a:t>
            </a:r>
          </a:p>
        </p:txBody>
      </p:sp>
    </p:spTree>
    <p:extLst>
      <p:ext uri="{BB962C8B-B14F-4D97-AF65-F5344CB8AC3E}">
        <p14:creationId xmlns:p14="http://schemas.microsoft.com/office/powerpoint/2010/main" val="36525401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8745B332-D531-02E7-E298-1F992EC821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92" y="1564980"/>
            <a:ext cx="8611715" cy="37280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6DBF86-2CE2-8D8E-49AF-FF7223FB8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Propensity Scores for l2 station locations</a:t>
            </a:r>
          </a:p>
        </p:txBody>
      </p:sp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A169B27B-DB86-4A0B-05D0-6B9955A51F0B}"/>
              </a:ext>
            </a:extLst>
          </p:cNvPr>
          <p:cNvSpPr/>
          <p:nvPr/>
        </p:nvSpPr>
        <p:spPr>
          <a:xfrm>
            <a:off x="8717143" y="2661146"/>
            <a:ext cx="3303622" cy="2414426"/>
          </a:xfrm>
          <a:prstGeom prst="wedgeRoundRectCallout">
            <a:avLst>
              <a:gd name="adj1" fmla="val -57220"/>
              <a:gd name="adj2" fmla="val 37818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/>
              <a:t>Highest propensity locations in Hempstead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/>
              <a:t>A few moderately likely locations for DCFC stations in Smithtown, Southampton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/>
              <a:t>A lot more locations with low-to-mid propensity scores along highways and in city centers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C3BC83E-C1C4-871D-69B4-4E46C1435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5204" y="4858126"/>
            <a:ext cx="3511966" cy="4348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2741785-F409-4378-D81B-6E3E0011D148}"/>
              </a:ext>
            </a:extLst>
          </p:cNvPr>
          <p:cNvSpPr txBox="1"/>
          <p:nvPr/>
        </p:nvSpPr>
        <p:spPr>
          <a:xfrm>
            <a:off x="581192" y="5316973"/>
            <a:ext cx="8611715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Opacity and bubble size increase with higher propensity scores</a:t>
            </a:r>
          </a:p>
        </p:txBody>
      </p:sp>
    </p:spTree>
    <p:extLst>
      <p:ext uri="{BB962C8B-B14F-4D97-AF65-F5344CB8AC3E}">
        <p14:creationId xmlns:p14="http://schemas.microsoft.com/office/powerpoint/2010/main" val="13903622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B5A5E13-2441-482B-A078-00C79DAFF9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4088"/>
          <a:stretch/>
        </p:blipFill>
        <p:spPr>
          <a:xfrm>
            <a:off x="581192" y="1464296"/>
            <a:ext cx="9078856" cy="39294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6DBF86-2CE2-8D8E-49AF-FF7223FB8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Predicted </a:t>
            </a:r>
            <a:r>
              <a:rPr lang="en-US" dirty="0" err="1"/>
              <a:t>dcfc</a:t>
            </a:r>
            <a:r>
              <a:rPr lang="en-US" dirty="0"/>
              <a:t> hourly demand for commercial locations</a:t>
            </a:r>
          </a:p>
        </p:txBody>
      </p:sp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A169B27B-DB86-4A0B-05D0-6B9955A51F0B}"/>
              </a:ext>
            </a:extLst>
          </p:cNvPr>
          <p:cNvSpPr/>
          <p:nvPr/>
        </p:nvSpPr>
        <p:spPr>
          <a:xfrm>
            <a:off x="8484826" y="2888056"/>
            <a:ext cx="3511965" cy="1868448"/>
          </a:xfrm>
          <a:prstGeom prst="wedgeRoundRectCallout">
            <a:avLst>
              <a:gd name="adj1" fmla="val -55359"/>
              <a:gd name="adj2" fmla="val 44166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/>
              <a:t>Highest average hourly DCFC demand in Nassau County (115XX zip codes)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/>
              <a:t>A clusters spots medium demand scattered throughout Suffolk County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3D5E15C-78F4-276A-8C26-523B343EE3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8083" y="4996122"/>
            <a:ext cx="3511966" cy="39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3260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0979918-AF39-7D99-F0AF-09C4CAA22F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1832"/>
          <a:stretch/>
        </p:blipFill>
        <p:spPr>
          <a:xfrm>
            <a:off x="660903" y="1446387"/>
            <a:ext cx="8738736" cy="4016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6DBF86-2CE2-8D8E-49AF-FF7223FB8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Predicted L2 hourly demand for commercial locations</a:t>
            </a:r>
          </a:p>
        </p:txBody>
      </p:sp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A169B27B-DB86-4A0B-05D0-6B9955A51F0B}"/>
              </a:ext>
            </a:extLst>
          </p:cNvPr>
          <p:cNvSpPr/>
          <p:nvPr/>
        </p:nvSpPr>
        <p:spPr>
          <a:xfrm>
            <a:off x="8591362" y="2990786"/>
            <a:ext cx="3511965" cy="1746834"/>
          </a:xfrm>
          <a:prstGeom prst="wedgeRoundRectCallout">
            <a:avLst>
              <a:gd name="adj1" fmla="val -55359"/>
              <a:gd name="adj2" fmla="val 44166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/>
              <a:t>Highest average hourly L2 demand in Suffolk County (117XX,118XX zip codes)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/>
              <a:t>Low average hourly demand in Southampton, Westhampton Beach, Riverhead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BFFDF7C-3532-5411-AEE1-8ACEED8F63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569" y="5132811"/>
            <a:ext cx="3154070" cy="33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0640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DBF86-2CE2-8D8E-49AF-FF7223FB8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predicted station build and demand are inputs for calibration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D44FB6-A3F2-67A2-D0F0-2D696A878FAD}"/>
              </a:ext>
            </a:extLst>
          </p:cNvPr>
          <p:cNvSpPr txBox="1"/>
          <p:nvPr/>
        </p:nvSpPr>
        <p:spPr>
          <a:xfrm>
            <a:off x="719191" y="1500027"/>
            <a:ext cx="1055156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/>
              <a:t>Annual consumption estimated from predicted average hourly demand for each location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/>
              <a:t>Highest propensity locations are assumed to be built first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/>
              <a:t>Stations are built until the annual consumption across all stations roll up to the total, system-wide forecast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E68E733-5475-D9D6-FC03-E2446F7080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9704" y="2747976"/>
            <a:ext cx="3197920" cy="3886301"/>
          </a:xfrm>
          <a:prstGeom prst="rect">
            <a:avLst/>
          </a:prstGeom>
          <a:ln w="28575">
            <a:solidFill>
              <a:schemeClr val="accent3"/>
            </a:solidFill>
          </a:ln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3E648FD-D60D-FB2E-7CAF-9C051939E794}"/>
              </a:ext>
            </a:extLst>
          </p:cNvPr>
          <p:cNvSpPr/>
          <p:nvPr/>
        </p:nvSpPr>
        <p:spPr>
          <a:xfrm>
            <a:off x="703693" y="4123439"/>
            <a:ext cx="3136686" cy="71612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600" dirty="0"/>
              <a:t>2025 Cumulative Forecast (DCFC)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7D196E7-AE09-491B-3089-5D8AF992D47C}"/>
              </a:ext>
            </a:extLst>
          </p:cNvPr>
          <p:cNvCxnSpPr>
            <a:cxnSpLocks/>
          </p:cNvCxnSpPr>
          <p:nvPr/>
        </p:nvCxnSpPr>
        <p:spPr>
          <a:xfrm flipV="1">
            <a:off x="3918262" y="3054306"/>
            <a:ext cx="2441442" cy="1111029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7BD8E8D-0121-09E5-018C-4BEFF8AD6A75}"/>
              </a:ext>
            </a:extLst>
          </p:cNvPr>
          <p:cNvCxnSpPr>
            <a:cxnSpLocks/>
          </p:cNvCxnSpPr>
          <p:nvPr/>
        </p:nvCxnSpPr>
        <p:spPr>
          <a:xfrm>
            <a:off x="3918262" y="4328009"/>
            <a:ext cx="2408145" cy="0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5EC9808-903D-28C9-B893-CCF33BE098E4}"/>
              </a:ext>
            </a:extLst>
          </p:cNvPr>
          <p:cNvCxnSpPr>
            <a:cxnSpLocks/>
          </p:cNvCxnSpPr>
          <p:nvPr/>
        </p:nvCxnSpPr>
        <p:spPr>
          <a:xfrm>
            <a:off x="3934910" y="4531780"/>
            <a:ext cx="2408146" cy="615572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F26BC66-ACEB-ECCB-B8DA-C46A3CEAD40A}"/>
              </a:ext>
            </a:extLst>
          </p:cNvPr>
          <p:cNvCxnSpPr>
            <a:cxnSpLocks/>
          </p:cNvCxnSpPr>
          <p:nvPr/>
        </p:nvCxnSpPr>
        <p:spPr>
          <a:xfrm>
            <a:off x="3901613" y="4694455"/>
            <a:ext cx="2424794" cy="1675522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0293EF70-5924-A17C-BA05-EF81017613C6}"/>
              </a:ext>
            </a:extLst>
          </p:cNvPr>
          <p:cNvSpPr txBox="1"/>
          <p:nvPr/>
        </p:nvSpPr>
        <p:spPr>
          <a:xfrm>
            <a:off x="9602285" y="2696316"/>
            <a:ext cx="2589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Top 14 locations for DCFC stations and the associated total GWh in consumption</a:t>
            </a:r>
          </a:p>
        </p:txBody>
      </p:sp>
    </p:spTree>
    <p:extLst>
      <p:ext uri="{BB962C8B-B14F-4D97-AF65-F5344CB8AC3E}">
        <p14:creationId xmlns:p14="http://schemas.microsoft.com/office/powerpoint/2010/main" val="1749970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C071C-4269-1D24-6094-127C7E2CB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F3507A-52BC-FD71-9241-E6FB942E67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866" y="2266545"/>
            <a:ext cx="8274458" cy="301059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i="1" dirty="0"/>
              <a:t>1. Background</a:t>
            </a:r>
            <a:br>
              <a:rPr lang="en-US" i="1" dirty="0"/>
            </a:br>
            <a:r>
              <a:rPr lang="en-US" i="1" dirty="0"/>
              <a:t>2. DSA’s Approach</a:t>
            </a:r>
            <a:br>
              <a:rPr lang="en-US" i="1" dirty="0"/>
            </a:br>
            <a:r>
              <a:rPr lang="en-US" i="1" dirty="0"/>
              <a:t>3. Key Data sources</a:t>
            </a:r>
            <a:br>
              <a:rPr lang="en-US" i="1" dirty="0"/>
            </a:br>
            <a:r>
              <a:rPr lang="en-US" i="1" dirty="0"/>
              <a:t>4. DCFC &amp; L2 charging station propensity development</a:t>
            </a:r>
            <a:br>
              <a:rPr lang="en-US" i="1" dirty="0"/>
            </a:br>
            <a:r>
              <a:rPr lang="en-US" i="1" dirty="0"/>
              <a:t>5. MHDV depot, rest stop propensity development</a:t>
            </a:r>
            <a:br>
              <a:rPr lang="en-US" i="1" dirty="0"/>
            </a:br>
            <a:r>
              <a:rPr lang="en-US" i="1" dirty="0"/>
              <a:t>6. key takeaways 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819F82-516A-6B27-13D6-3F094DB168F8}"/>
              </a:ext>
            </a:extLst>
          </p:cNvPr>
          <p:cNvSpPr txBox="1"/>
          <p:nvPr/>
        </p:nvSpPr>
        <p:spPr>
          <a:xfrm>
            <a:off x="1015866" y="1580904"/>
            <a:ext cx="609437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+mj-lt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8006596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08B9C950-F02B-CB28-89B3-5CE2F5B19C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686" y="2160028"/>
            <a:ext cx="5816505" cy="272809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3466DDA-BC7D-D4A5-3428-2616C0C3C9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129" y="2160028"/>
            <a:ext cx="5743187" cy="27334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6DBF86-2CE2-8D8E-49AF-FF7223FB8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Dcfc</a:t>
            </a:r>
            <a:r>
              <a:rPr lang="en-US" dirty="0"/>
              <a:t> station build forecast (base scenario)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663072-4943-FC06-7494-D31E037E902C}"/>
              </a:ext>
            </a:extLst>
          </p:cNvPr>
          <p:cNvSpPr/>
          <p:nvPr/>
        </p:nvSpPr>
        <p:spPr>
          <a:xfrm>
            <a:off x="267129" y="1654311"/>
            <a:ext cx="5743187" cy="4099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2025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94E9230-C651-47CA-8D7D-806D61B39738}"/>
              </a:ext>
            </a:extLst>
          </p:cNvPr>
          <p:cNvSpPr/>
          <p:nvPr/>
        </p:nvSpPr>
        <p:spPr>
          <a:xfrm>
            <a:off x="6154536" y="1654311"/>
            <a:ext cx="5843655" cy="4099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2035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3733504-4840-A37F-BA2A-11103DFABC60}"/>
              </a:ext>
            </a:extLst>
          </p:cNvPr>
          <p:cNvSpPr/>
          <p:nvPr/>
        </p:nvSpPr>
        <p:spPr>
          <a:xfrm>
            <a:off x="2077762" y="5075982"/>
            <a:ext cx="8153548" cy="106851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/>
              <a:t>Stations with highest consumption predicted to be built in Nassau County predominately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/>
              <a:t>Less utilized stations pop up along major highways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7C831A2-3FBD-D7F7-D045-7514490BC7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1781" y="4535513"/>
            <a:ext cx="3028535" cy="35798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FF8E62C-7482-B222-E375-7643AD1CC7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9656" y="4535513"/>
            <a:ext cx="3028535" cy="35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4876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4BC13469-689C-4C11-9810-3B2965428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253" y="2156581"/>
            <a:ext cx="5503605" cy="262421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6DBF86-2CE2-8D8E-49AF-FF7223FB8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L2 station build forecast (Base Scenario)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663072-4943-FC06-7494-D31E037E902C}"/>
              </a:ext>
            </a:extLst>
          </p:cNvPr>
          <p:cNvSpPr/>
          <p:nvPr/>
        </p:nvSpPr>
        <p:spPr>
          <a:xfrm>
            <a:off x="560253" y="1646923"/>
            <a:ext cx="5508984" cy="4099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2025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94E9230-C651-47CA-8D7D-806D61B39738}"/>
              </a:ext>
            </a:extLst>
          </p:cNvPr>
          <p:cNvSpPr/>
          <p:nvPr/>
        </p:nvSpPr>
        <p:spPr>
          <a:xfrm>
            <a:off x="6240605" y="1646923"/>
            <a:ext cx="5370202" cy="4099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2035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3733504-4840-A37F-BA2A-11103DFABC60}"/>
              </a:ext>
            </a:extLst>
          </p:cNvPr>
          <p:cNvSpPr/>
          <p:nvPr/>
        </p:nvSpPr>
        <p:spPr>
          <a:xfrm>
            <a:off x="2163831" y="4976536"/>
            <a:ext cx="8153548" cy="127333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/>
              <a:t>Stations with highest consumption predicted to be built in Nassau County, and the western portion of Suffolk County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/>
              <a:t>Cluster of L2 stations show up in Riverhead, Southampton and Westhampton Beach areas, although these stations are predicted to have much less demand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F06809D2-4A2A-D141-A23E-AE5EC702F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1304" y="4461514"/>
            <a:ext cx="2972555" cy="30702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D3CAE76-5F78-2CD5-8FB1-4DAA1D1F15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605" y="2188768"/>
            <a:ext cx="5370202" cy="259202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C1BCD32-E399-373E-662A-AF344EEE8A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8252" y="4473770"/>
            <a:ext cx="2972555" cy="30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104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C8653F-07A6-B2C6-1FCC-67B244FA5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F1E1-5AC8-DC03-6286-B62D034F67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3092" y="3164300"/>
            <a:ext cx="9561617" cy="52939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2800" dirty="0" err="1"/>
              <a:t>Mhdv</a:t>
            </a:r>
            <a:r>
              <a:rPr lang="en-US" sz="2800" dirty="0"/>
              <a:t> depots and fleets propensity development</a:t>
            </a:r>
          </a:p>
        </p:txBody>
      </p:sp>
    </p:spTree>
    <p:extLst>
      <p:ext uri="{BB962C8B-B14F-4D97-AF65-F5344CB8AC3E}">
        <p14:creationId xmlns:p14="http://schemas.microsoft.com/office/powerpoint/2010/main" val="14016055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A7C0E-4CC8-8DAB-FD37-A01D359E2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519D1-A8E5-C993-7E32-0744619B4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Separate approaches taken for developing depot and rest stop propensity scores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88CF3-0CB0-3DCE-8811-33E49C2FC13C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Share of MHDVs registered by zip code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Commercial parcel lot size</a:t>
            </a:r>
          </a:p>
          <a:p>
            <a:pPr lvl="1"/>
            <a:r>
              <a:rPr lang="en-US" sz="1600" dirty="0"/>
              <a:t>Lot sizes used to split up MHDV registrations within one zip code to multiple commercial parcels – larger parcels assigned more MHDVs</a:t>
            </a:r>
            <a:endParaRPr lang="en-US" sz="18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Likelihood of fleet electrification from survey </a:t>
            </a:r>
          </a:p>
          <a:p>
            <a:pPr lvl="1"/>
            <a:r>
              <a:rPr lang="en-US" sz="1600" dirty="0"/>
              <a:t> % of fleet that will be electrified by 2035</a:t>
            </a:r>
          </a:p>
          <a:p>
            <a:pPr lvl="1"/>
            <a:r>
              <a:rPr lang="en-US" sz="1600" dirty="0"/>
              <a:t>Likelihood of company developing electrification target before 2030</a:t>
            </a:r>
          </a:p>
          <a:p>
            <a:pPr lvl="1"/>
            <a:r>
              <a:rPr lang="en-US" sz="1600" dirty="0"/>
              <a:t>Likelihood is at the industry level (i.e., construction, municipal, manufacturing)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12DB09-E6D9-5353-8BB1-53C6E992787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Depots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D560A98-9C5C-0A6C-6AA3-D6510C0569BD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124407" y="1780317"/>
            <a:ext cx="5489409" cy="3766625"/>
          </a:xfrm>
        </p:spPr>
        <p:txBody>
          <a:bodyPr>
            <a:normAutofit/>
          </a:bodyPr>
          <a:lstStyle/>
          <a:p>
            <a:r>
              <a:rPr lang="en-US" sz="1800" dirty="0"/>
              <a:t>Propensity scoring based on single-unit and combination unit traffic flow at nearest intersection to existing rest stops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E17980A-E1DB-6A35-B59F-C70F59257CD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149808" y="1434632"/>
            <a:ext cx="5475204" cy="354237"/>
          </a:xfrm>
        </p:spPr>
        <p:txBody>
          <a:bodyPr/>
          <a:lstStyle/>
          <a:p>
            <a:r>
              <a:rPr lang="en-US" dirty="0"/>
              <a:t>Rest stops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E47D9AC-3E1D-FC8D-2712-5A9B21107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3582" y="2739321"/>
            <a:ext cx="3049222" cy="3975754"/>
          </a:xfrm>
          <a:prstGeom prst="rect">
            <a:avLst/>
          </a:prstGeom>
        </p:spPr>
      </p:pic>
      <p:sp>
        <p:nvSpPr>
          <p:cNvPr id="13" name="Right Brace 12">
            <a:extLst>
              <a:ext uri="{FF2B5EF4-FFF2-40B4-BE49-F238E27FC236}">
                <a16:creationId xmlns:a16="http://schemas.microsoft.com/office/drawing/2014/main" id="{ACA7C734-0CE4-F0EA-5D98-4741D6754EDF}"/>
              </a:ext>
            </a:extLst>
          </p:cNvPr>
          <p:cNvSpPr/>
          <p:nvPr/>
        </p:nvSpPr>
        <p:spPr>
          <a:xfrm>
            <a:off x="9464511" y="3817856"/>
            <a:ext cx="273378" cy="895546"/>
          </a:xfrm>
          <a:prstGeom prst="rightBrace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Brace 13">
            <a:extLst>
              <a:ext uri="{FF2B5EF4-FFF2-40B4-BE49-F238E27FC236}">
                <a16:creationId xmlns:a16="http://schemas.microsoft.com/office/drawing/2014/main" id="{7C4B3265-2CCE-4A8A-256E-ABEC432C04AD}"/>
              </a:ext>
            </a:extLst>
          </p:cNvPr>
          <p:cNvSpPr/>
          <p:nvPr/>
        </p:nvSpPr>
        <p:spPr>
          <a:xfrm>
            <a:off x="9471185" y="4787688"/>
            <a:ext cx="273378" cy="1471709"/>
          </a:xfrm>
          <a:prstGeom prst="rightBrace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EEA9E4D-48F3-4B91-1027-F20857E3A96A}"/>
              </a:ext>
            </a:extLst>
          </p:cNvPr>
          <p:cNvSpPr/>
          <p:nvPr/>
        </p:nvSpPr>
        <p:spPr>
          <a:xfrm>
            <a:off x="9844220" y="3866755"/>
            <a:ext cx="1983855" cy="7977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600" dirty="0"/>
              <a:t>Single-unit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50DC094-C434-DC58-978F-43701C19B598}"/>
              </a:ext>
            </a:extLst>
          </p:cNvPr>
          <p:cNvSpPr/>
          <p:nvPr/>
        </p:nvSpPr>
        <p:spPr>
          <a:xfrm>
            <a:off x="9844220" y="5119837"/>
            <a:ext cx="1983855" cy="7977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600" dirty="0"/>
              <a:t>Combination-unit</a:t>
            </a:r>
          </a:p>
        </p:txBody>
      </p:sp>
    </p:spTree>
    <p:extLst>
      <p:ext uri="{BB962C8B-B14F-4D97-AF65-F5344CB8AC3E}">
        <p14:creationId xmlns:p14="http://schemas.microsoft.com/office/powerpoint/2010/main" val="6900685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DEE00-E769-72D7-8EAC-12A17500F7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0E5FB-9596-1CDF-22B6-F6E2AEC63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Incorporating survey results led to decrease in allocation for municipal/governmental industries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6D57B4-9C05-957C-418D-313039BE299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Propensity Based Only Current Fleet Locations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6E2CF1B-D1E9-1D96-CB38-34F152DEC16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138612" y="1434632"/>
            <a:ext cx="5443788" cy="354237"/>
          </a:xfrm>
        </p:spPr>
        <p:txBody>
          <a:bodyPr/>
          <a:lstStyle/>
          <a:p>
            <a:r>
              <a:rPr lang="en-US" dirty="0"/>
              <a:t>Adjusted Using Survey Results</a:t>
            </a:r>
          </a:p>
        </p:txBody>
      </p:sp>
      <p:pic>
        <p:nvPicPr>
          <p:cNvPr id="10" name="Content Placeholder 9" descr="A graph of blue bars&#10;&#10;AI-generated content may be incorrect.">
            <a:extLst>
              <a:ext uri="{FF2B5EF4-FFF2-40B4-BE49-F238E27FC236}">
                <a16:creationId xmlns:a16="http://schemas.microsoft.com/office/drawing/2014/main" id="{156C1237-855A-AC9E-BCD1-FDD0E0FFDB3B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5" y="1849476"/>
            <a:ext cx="5489575" cy="4433811"/>
          </a:xfrm>
        </p:spPr>
      </p:pic>
      <p:pic>
        <p:nvPicPr>
          <p:cNvPr id="12" name="Content Placeholder 11" descr="A graph of blue bars&#10;&#10;AI-generated content may be incorrect.">
            <a:extLst>
              <a:ext uri="{FF2B5EF4-FFF2-40B4-BE49-F238E27FC236}">
                <a16:creationId xmlns:a16="http://schemas.microsoft.com/office/drawing/2014/main" id="{944F3D1F-BA71-F910-3D4F-2469792C42F6}"/>
              </a:ext>
            </a:extLst>
          </p:cNvPr>
          <p:cNvPicPr>
            <a:picLocks noGrp="1" noChangeAspect="1"/>
          </p:cNvPicPr>
          <p:nvPr>
            <p:ph sz="quarter" idx="3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575" y="1844713"/>
            <a:ext cx="5489575" cy="4433811"/>
          </a:xfrm>
        </p:spPr>
      </p:pic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CEAC22FB-3DE7-8ABC-E638-1AB842185920}"/>
              </a:ext>
            </a:extLst>
          </p:cNvPr>
          <p:cNvSpPr/>
          <p:nvPr/>
        </p:nvSpPr>
        <p:spPr>
          <a:xfrm>
            <a:off x="5348749" y="6146470"/>
            <a:ext cx="3264310" cy="651236"/>
          </a:xfrm>
          <a:prstGeom prst="wedgeRoundRectCallout">
            <a:avLst>
              <a:gd name="adj1" fmla="val 20685"/>
              <a:gd name="adj2" fmla="val -80027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Government/municipal fleet propensities decrease as a result</a:t>
            </a:r>
          </a:p>
        </p:txBody>
      </p:sp>
    </p:spTree>
    <p:extLst>
      <p:ext uri="{BB962C8B-B14F-4D97-AF65-F5344CB8AC3E}">
        <p14:creationId xmlns:p14="http://schemas.microsoft.com/office/powerpoint/2010/main" val="35773291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A493B9-DD50-FC37-4970-AD11B8B4D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D0F4A-7829-6FEA-D064-9E0DDCA78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MHDV depot propensities scores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9E869F-6F26-710E-C621-6902CF7EC1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92" y="1415827"/>
            <a:ext cx="8619369" cy="3622317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C0DE0B4-6602-2944-6799-0AF252517D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78" t="3491" r="15552" b="6649"/>
          <a:stretch/>
        </p:blipFill>
        <p:spPr>
          <a:xfrm>
            <a:off x="9275975" y="1356360"/>
            <a:ext cx="2705494" cy="469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9581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C6052-7898-245B-CBBE-2252B9FAA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D0FFD-8965-D552-3CE5-E94B29665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 stop propensity scores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7D7A1B-EE08-E022-39EE-9D45D8EE9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92" y="1356360"/>
            <a:ext cx="9945041" cy="4272964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C78AFD2-42B0-E9CB-2EB4-AD79887FA788}"/>
              </a:ext>
            </a:extLst>
          </p:cNvPr>
          <p:cNvSpPr/>
          <p:nvPr/>
        </p:nvSpPr>
        <p:spPr>
          <a:xfrm>
            <a:off x="581192" y="5698003"/>
            <a:ext cx="9945041" cy="90974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/>
              <a:t>Propensities allocated among 14 existing rest stops in Long Island territory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/>
              <a:t>Allocation performed according to amount of CU/SU truck traffic at the nearest intersection of rest stop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390F717-BD7B-3F24-1CA7-E6A77BCB1C78}"/>
              </a:ext>
            </a:extLst>
          </p:cNvPr>
          <p:cNvCxnSpPr/>
          <p:nvPr/>
        </p:nvCxnSpPr>
        <p:spPr>
          <a:xfrm flipV="1">
            <a:off x="4476306" y="2588294"/>
            <a:ext cx="584791" cy="127590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43E9BC4-E092-48C3-3784-2B658A861859}"/>
              </a:ext>
            </a:extLst>
          </p:cNvPr>
          <p:cNvSpPr txBox="1"/>
          <p:nvPr/>
        </p:nvSpPr>
        <p:spPr>
          <a:xfrm>
            <a:off x="4928190" y="1692675"/>
            <a:ext cx="27804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Many rest stop locations along Long Island Expressway 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E704B7D-389E-0C33-1563-F257FB609FC4}"/>
              </a:ext>
            </a:extLst>
          </p:cNvPr>
          <p:cNvCxnSpPr>
            <a:cxnSpLocks/>
          </p:cNvCxnSpPr>
          <p:nvPr/>
        </p:nvCxnSpPr>
        <p:spPr>
          <a:xfrm>
            <a:off x="4649971" y="4282990"/>
            <a:ext cx="762001" cy="53355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A005D63-6E01-F5FD-0D91-0E82DEACDB86}"/>
              </a:ext>
            </a:extLst>
          </p:cNvPr>
          <p:cNvSpPr txBox="1"/>
          <p:nvPr/>
        </p:nvSpPr>
        <p:spPr>
          <a:xfrm>
            <a:off x="5411971" y="4703660"/>
            <a:ext cx="39446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Rest stop with highest traffic located on Sunrise Highway</a:t>
            </a:r>
          </a:p>
        </p:txBody>
      </p:sp>
    </p:spTree>
    <p:extLst>
      <p:ext uri="{BB962C8B-B14F-4D97-AF65-F5344CB8AC3E}">
        <p14:creationId xmlns:p14="http://schemas.microsoft.com/office/powerpoint/2010/main" val="28062207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1B128-DCFC-5B07-8A25-38D2E8F1F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502B7-0C9F-826B-D276-BF5C55D8BE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3092" y="3164300"/>
            <a:ext cx="9561617" cy="52939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2800" dirty="0"/>
              <a:t>Key takeaways</a:t>
            </a:r>
          </a:p>
        </p:txBody>
      </p:sp>
    </p:spTree>
    <p:extLst>
      <p:ext uri="{BB962C8B-B14F-4D97-AF65-F5344CB8AC3E}">
        <p14:creationId xmlns:p14="http://schemas.microsoft.com/office/powerpoint/2010/main" val="22701666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06AD0-5751-10FA-1474-A7CD16829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A7743-1991-5DA2-A16C-682A18A4D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takeaways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4D620AD-3EF2-AD39-8921-806FBE911803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581192" y="1598218"/>
            <a:ext cx="11029616" cy="4554658"/>
          </a:xfrm>
        </p:spPr>
        <p:txBody>
          <a:bodyPr/>
          <a:lstStyle/>
          <a:p>
            <a:r>
              <a:rPr lang="en-US" sz="2000" dirty="0"/>
              <a:t>Building use (e.g., gas station, restaurant, retail) and traffic volume data are important characteristics for predicting station presence</a:t>
            </a:r>
          </a:p>
          <a:p>
            <a:r>
              <a:rPr lang="en-US" sz="2000" dirty="0"/>
              <a:t>Charging session data is still lacking. It is difficult to parse out the relationship between commercial parcel characteristics (i.e., traffic flow, property type) and utilization with so few data points</a:t>
            </a:r>
          </a:p>
          <a:p>
            <a:r>
              <a:rPr lang="en-US" sz="2000" dirty="0"/>
              <a:t>Need to adjust approach based on what is available and leverage public data</a:t>
            </a:r>
          </a:p>
          <a:p>
            <a:pPr lvl="1"/>
            <a:r>
              <a:rPr lang="en-US" dirty="0"/>
              <a:t>For Central Hudson, not much session data available – pivoted to pinging Google Places API for determining hourly utilization</a:t>
            </a:r>
          </a:p>
          <a:p>
            <a:pPr lvl="1"/>
            <a:r>
              <a:rPr lang="en-US" dirty="0"/>
              <a:t>For PSEG-LI, we were able to leverage survey data to adjust propensities to reflect the reality that not all MHDV fleets will electrify</a:t>
            </a:r>
          </a:p>
        </p:txBody>
      </p:sp>
    </p:spTree>
    <p:extLst>
      <p:ext uri="{BB962C8B-B14F-4D97-AF65-F5344CB8AC3E}">
        <p14:creationId xmlns:p14="http://schemas.microsoft.com/office/powerpoint/2010/main" val="10188306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Questions?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77" y="2188675"/>
            <a:ext cx="6867210" cy="3695214"/>
          </a:xfrm>
        </p:spPr>
      </p:pic>
      <p:sp>
        <p:nvSpPr>
          <p:cNvPr id="3" name="TextBox 2"/>
          <p:cNvSpPr txBox="1"/>
          <p:nvPr/>
        </p:nvSpPr>
        <p:spPr>
          <a:xfrm>
            <a:off x="7478487" y="4560450"/>
            <a:ext cx="35966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Candace Yee</a:t>
            </a:r>
          </a:p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Consultant</a:t>
            </a:r>
          </a:p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Demand Side Analytics</a:t>
            </a:r>
          </a:p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  <a:hlinkClick r:id="rId3"/>
              </a:rPr>
              <a:t>cyee@demandsideanalytics.com</a:t>
            </a:r>
            <a:endParaRPr lang="en-US" sz="16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310.486.6576</a:t>
            </a:r>
          </a:p>
        </p:txBody>
      </p:sp>
    </p:spTree>
    <p:extLst>
      <p:ext uri="{BB962C8B-B14F-4D97-AF65-F5344CB8AC3E}">
        <p14:creationId xmlns:p14="http://schemas.microsoft.com/office/powerpoint/2010/main" val="3011412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ED484-A2D4-409C-DBBB-79C2EB94C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364FB-0FB7-D48F-1E70-1BD6E0AF5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489" y="493834"/>
            <a:ext cx="11595511" cy="651236"/>
          </a:xfrm>
        </p:spPr>
        <p:txBody>
          <a:bodyPr anchor="b">
            <a:normAutofit fontScale="90000"/>
          </a:bodyPr>
          <a:lstStyle/>
          <a:p>
            <a:r>
              <a:rPr lang="en-US" dirty="0"/>
              <a:t>More charging stations needed to support growing number of </a:t>
            </a:r>
            <a:r>
              <a:rPr lang="en-US" dirty="0" err="1"/>
              <a:t>evs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40F636-6012-957C-74D7-5B2C8756B1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81192" y="1470858"/>
            <a:ext cx="5514808" cy="4818062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Increasing share of new vehicle sales are battery electric vehicles (BEV)</a:t>
            </a:r>
          </a:p>
          <a:p>
            <a:pPr lvl="1"/>
            <a:r>
              <a:rPr lang="en-US" dirty="0"/>
              <a:t>More DCFC/L2 charging stations need to be built to support the growing demand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Predicting EV charging and MHDV fleets is important to distribution planning:</a:t>
            </a:r>
          </a:p>
          <a:p>
            <a:pPr lvl="1"/>
            <a:r>
              <a:rPr lang="en-US" dirty="0"/>
              <a:t>Impacts from charging and fleets are more concentrated than impacts from residential EV charging</a:t>
            </a:r>
          </a:p>
          <a:p>
            <a:pPr lvl="1"/>
            <a:r>
              <a:rPr lang="en-US" dirty="0"/>
              <a:t>Certain states transitioning to 100% electric school bus fleets (New York)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Predicting where future stations will be built and where fleets will electrify is difficult primarily due to a lack of data on charging ports and small number of electric fleets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pic>
        <p:nvPicPr>
          <p:cNvPr id="4" name="Picture 3" descr="A graph of a car&#10;&#10;AI-generated content may be incorrect.">
            <a:extLst>
              <a:ext uri="{FF2B5EF4-FFF2-40B4-BE49-F238E27FC236}">
                <a16:creationId xmlns:a16="http://schemas.microsoft.com/office/drawing/2014/main" id="{A9752152-D25D-1A4A-AAFA-CB610496FB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415" y="1298957"/>
            <a:ext cx="5280523" cy="2298581"/>
          </a:xfrm>
          <a:prstGeom prst="rect">
            <a:avLst/>
          </a:prstGeom>
        </p:spPr>
      </p:pic>
      <p:pic>
        <p:nvPicPr>
          <p:cNvPr id="7" name="Picture 6" descr="A screenshot of a graph&#10;&#10;AI-generated content may be incorrect.">
            <a:extLst>
              <a:ext uri="{FF2B5EF4-FFF2-40B4-BE49-F238E27FC236}">
                <a16:creationId xmlns:a16="http://schemas.microsoft.com/office/drawing/2014/main" id="{2C343E82-724E-90DC-EC45-90192D9340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412" y="4059203"/>
            <a:ext cx="5280524" cy="22985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D940426-7817-9465-96E7-6D0B95B4573B}"/>
              </a:ext>
            </a:extLst>
          </p:cNvPr>
          <p:cNvSpPr txBox="1"/>
          <p:nvPr/>
        </p:nvSpPr>
        <p:spPr>
          <a:xfrm>
            <a:off x="6402414" y="3597539"/>
            <a:ext cx="5280522" cy="3077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Growing share of green vehicles among newer model years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FE3088-E793-D45F-16C9-409969D1CC96}"/>
              </a:ext>
            </a:extLst>
          </p:cNvPr>
          <p:cNvSpPr txBox="1"/>
          <p:nvPr/>
        </p:nvSpPr>
        <p:spPr>
          <a:xfrm>
            <a:off x="6402414" y="6357782"/>
            <a:ext cx="5280522" cy="3077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Penetration of electric vehicles among all MHDVs remains low </a:t>
            </a:r>
          </a:p>
        </p:txBody>
      </p:sp>
    </p:spTree>
    <p:extLst>
      <p:ext uri="{BB962C8B-B14F-4D97-AF65-F5344CB8AC3E}">
        <p14:creationId xmlns:p14="http://schemas.microsoft.com/office/powerpoint/2010/main" val="92207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6C3AE-4ACC-FFEB-17CE-B133EBDB9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Dsa’s approach combines top-down forecasts and bottom-up propensities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21EED3-A547-B885-DB5A-FADBFF14580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B4271F-2393-BD50-90A9-53E44EDA1374}"/>
              </a:ext>
            </a:extLst>
          </p:cNvPr>
          <p:cNvSpPr>
            <a:spLocks noGrp="1"/>
          </p:cNvSpPr>
          <p:nvPr>
            <p:ph sz="quarter" idx="24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Higher propensity scores</a:t>
            </a:r>
            <a:r>
              <a:rPr lang="en-US" sz="1800" dirty="0">
                <a:sym typeface="Wingdings" panose="05000000000000000000" pitchFamily="2" charset="2"/>
              </a:rPr>
              <a:t> indicates higher probability of adoption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C0BCEF5-1BD1-EFB9-C07F-34B51A110F63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313104" y="1636875"/>
            <a:ext cx="3711926" cy="4488397"/>
          </a:xfrm>
        </p:spPr>
        <p:txBody>
          <a:bodyPr>
            <a:normAutofit/>
          </a:bodyPr>
          <a:lstStyle/>
          <a:p>
            <a:r>
              <a:rPr lang="en-US" sz="1800" dirty="0"/>
              <a:t>Top-down forecast developed using historical, territory-wide adoption trends</a:t>
            </a:r>
          </a:p>
          <a:p>
            <a:r>
              <a:rPr lang="en-US" sz="1800" dirty="0"/>
              <a:t>Can be produced for multiple scenarios (e.g., low adoption, policy scenarios)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9AB5FE-E1DB-8076-2C6E-52B6A67A51DE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025030" y="1636875"/>
            <a:ext cx="3720546" cy="4488397"/>
          </a:xfrm>
        </p:spPr>
        <p:txBody>
          <a:bodyPr>
            <a:normAutofit/>
          </a:bodyPr>
          <a:lstStyle/>
          <a:p>
            <a:r>
              <a:rPr lang="en-US" sz="1800" dirty="0"/>
              <a:t>Calibrated forecasts can be scaled by 8760 normalized load shapes to estimate the hourly impact </a:t>
            </a:r>
          </a:p>
          <a:p>
            <a:r>
              <a:rPr lang="en-US" sz="1800" dirty="0"/>
              <a:t>8760 modifier forecast can be added to native load forecast</a:t>
            </a:r>
          </a:p>
          <a:p>
            <a:pPr lvl="1"/>
            <a:r>
              <a:rPr lang="en-US" sz="1600" dirty="0"/>
              <a:t>Quantifies how peak hours change with modifiers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881D887-48B7-3E39-9548-7554820A415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01180" y="1282637"/>
            <a:ext cx="3835498" cy="354237"/>
          </a:xfrm>
        </p:spPr>
        <p:txBody>
          <a:bodyPr/>
          <a:lstStyle/>
          <a:p>
            <a:r>
              <a:rPr lang="en-US" dirty="0"/>
              <a:t>Propensity Scores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E1F08AD-9AF4-7200-F856-072999503D6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321726" y="1282638"/>
            <a:ext cx="3807191" cy="353695"/>
          </a:xfrm>
        </p:spPr>
        <p:txBody>
          <a:bodyPr/>
          <a:lstStyle/>
          <a:p>
            <a:r>
              <a:rPr lang="en-US" dirty="0"/>
              <a:t>Territory-Wide Forecast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4476113-E7F7-1AD7-D57F-E61C8BD46FC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025030" y="1282638"/>
            <a:ext cx="3692239" cy="353695"/>
          </a:xfrm>
        </p:spPr>
        <p:txBody>
          <a:bodyPr/>
          <a:lstStyle/>
          <a:p>
            <a:r>
              <a:rPr lang="en-US" dirty="0"/>
              <a:t>Granular Forecast</a:t>
            </a:r>
          </a:p>
        </p:txBody>
      </p:sp>
      <p:pic>
        <p:nvPicPr>
          <p:cNvPr id="19" name="Picture 18" descr="A map of a city&#10;&#10;AI-generated content may be incorrect.">
            <a:extLst>
              <a:ext uri="{FF2B5EF4-FFF2-40B4-BE49-F238E27FC236}">
                <a16:creationId xmlns:a16="http://schemas.microsoft.com/office/drawing/2014/main" id="{309DA600-1A53-929C-6534-7D3A63AD8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50" y="2550810"/>
            <a:ext cx="2849919" cy="3638937"/>
          </a:xfrm>
          <a:prstGeom prst="rect">
            <a:avLst/>
          </a:prstGeom>
        </p:spPr>
      </p:pic>
      <p:pic>
        <p:nvPicPr>
          <p:cNvPr id="11" name="Picture 10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8B217430-9128-012F-8777-5856F716E2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461" y="4139236"/>
            <a:ext cx="3692239" cy="1986036"/>
          </a:xfrm>
          <a:prstGeom prst="rect">
            <a:avLst/>
          </a:prstGeom>
        </p:spPr>
      </p:pic>
      <p:pic>
        <p:nvPicPr>
          <p:cNvPr id="14" name="Picture 1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14AED06-8D21-CC36-1C2E-2EBF6FCCC9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639" y="4166840"/>
            <a:ext cx="3858448" cy="1679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051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265EBB-BA71-B5F4-C234-EE3B0648F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BE0B4-D396-D422-D285-35E93E0A1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We adjusted our approach for charging and fleet propensities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DAE857-4791-D8EF-5B6F-6FF4FF94D12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1192" y="225025"/>
            <a:ext cx="9389657" cy="253620"/>
          </a:xfrm>
        </p:spPr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E5D8DAA0-2AC1-53AA-5BEF-4A3AA681F29E}"/>
              </a:ext>
            </a:extLst>
          </p:cNvPr>
          <p:cNvSpPr txBox="1">
            <a:spLocks/>
          </p:cNvSpPr>
          <p:nvPr/>
        </p:nvSpPr>
        <p:spPr>
          <a:xfrm>
            <a:off x="581192" y="1555699"/>
            <a:ext cx="11029616" cy="4818062"/>
          </a:xfrm>
          <a:prstGeom prst="rect">
            <a:avLst/>
          </a:prstGeom>
        </p:spPr>
        <p:txBody>
          <a:bodyPr/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Char char=""/>
              <a:defRPr sz="22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sz="16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accent2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While top-down bottom-up forecasting is still the core of how we predict impacts from stations and fleets, we take a slightly different approach for developing propensities</a:t>
            </a:r>
          </a:p>
          <a:p>
            <a:pPr lvl="1"/>
            <a:r>
              <a:rPr lang="en-US" dirty="0"/>
              <a:t>DCFC &amp; L2 stations – use session data somehow to incorporate the fact that not all stations see the same amount of traffic</a:t>
            </a:r>
          </a:p>
          <a:p>
            <a:pPr lvl="1"/>
            <a:r>
              <a:rPr lang="en-US" dirty="0"/>
              <a:t>MHDV fleets – develop propensities for depots and rest stops separately, reflecting the fact that large trucks often refuel at rest stops during their journey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241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DC90F-823E-9040-01C6-15497AD75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Primary data 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677A4-A0BC-94A2-A6D0-CBFA9CDCB18A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sz="1800" dirty="0"/>
              <a:t>Property data</a:t>
            </a:r>
          </a:p>
          <a:p>
            <a:pPr lvl="1"/>
            <a:r>
              <a:rPr lang="en-US" sz="1600" dirty="0"/>
              <a:t>Business type (e.g., restaurant, shopping mall, dealership, etc.), lot size, square footage</a:t>
            </a:r>
          </a:p>
          <a:p>
            <a:r>
              <a:rPr lang="en-US" sz="1800" dirty="0"/>
              <a:t>NYSDOT: </a:t>
            </a:r>
          </a:p>
          <a:p>
            <a:pPr lvl="1"/>
            <a:r>
              <a:rPr lang="en-US" sz="1600" dirty="0"/>
              <a:t>Annual traffic volume by vehicle class</a:t>
            </a:r>
          </a:p>
          <a:p>
            <a:endParaRPr lang="en-US" sz="1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BDAFAA-4D5C-6DE2-62D2-9DC3F236739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Commercial Parcel Characteristics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5B97B30-8279-A560-8EAE-0AB740CFA83E}"/>
              </a:ext>
            </a:extLst>
          </p:cNvPr>
          <p:cNvSpPr>
            <a:spLocks noGrp="1"/>
          </p:cNvSpPr>
          <p:nvPr>
            <p:ph sz="quarter" idx="32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Alternative fuels data center (AFDC): </a:t>
            </a:r>
          </a:p>
          <a:p>
            <a:pPr lvl="1"/>
            <a:r>
              <a:rPr lang="en-US" sz="1600" dirty="0"/>
              <a:t>Current location of DCFC and L2 charging stations </a:t>
            </a:r>
          </a:p>
          <a:p>
            <a:r>
              <a:rPr lang="en-US" sz="1800" dirty="0"/>
              <a:t>DMV Registration Data</a:t>
            </a:r>
          </a:p>
          <a:p>
            <a:pPr lvl="1"/>
            <a:r>
              <a:rPr lang="en-US" sz="1600" dirty="0"/>
              <a:t>Number of registered medium and heavy-duty vehicles, school and transit buses by zip code in territory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7DC967A-F68F-A5CC-1B5C-ACB4361631B0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Current Charging Station and Fleet Presence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423D2A-83B6-1FA7-04A1-BB0CF3BD61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1224" y="3668632"/>
            <a:ext cx="5486400" cy="23401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A7308E-7A95-5D7D-AC4E-F9377755E0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403" y="3595712"/>
            <a:ext cx="4243849" cy="2747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326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A281F-2021-B586-C5E8-64CC1DA874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724A2-4418-2896-9CCB-4B9873E30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useful data 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8BBD7-D964-EA5C-A6C7-049A45A7B781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581192" y="1484069"/>
            <a:ext cx="5324308" cy="4554658"/>
          </a:xfrm>
        </p:spPr>
        <p:txBody>
          <a:bodyPr>
            <a:normAutofit fontScale="92500"/>
          </a:bodyPr>
          <a:lstStyle/>
          <a:p>
            <a:r>
              <a:rPr lang="en-US" sz="2000" dirty="0"/>
              <a:t>Charging session data:</a:t>
            </a:r>
          </a:p>
          <a:p>
            <a:pPr lvl="1"/>
            <a:r>
              <a:rPr lang="en-US" dirty="0"/>
              <a:t>Telemetry data from charging stations</a:t>
            </a:r>
          </a:p>
          <a:p>
            <a:pPr lvl="1"/>
            <a:r>
              <a:rPr lang="en-US" dirty="0"/>
              <a:t>Google Places API can be used to ping availability of chargers at hourly intervals</a:t>
            </a:r>
          </a:p>
          <a:p>
            <a:r>
              <a:rPr lang="en-US" sz="2000" dirty="0"/>
              <a:t>Survey data from businesses with MHDV fleets:</a:t>
            </a:r>
          </a:p>
          <a:p>
            <a:pPr lvl="1"/>
            <a:r>
              <a:rPr lang="en-US" dirty="0"/>
              <a:t>Fueling and dwelling times</a:t>
            </a:r>
          </a:p>
          <a:p>
            <a:pPr lvl="1"/>
            <a:r>
              <a:rPr lang="en-US" dirty="0"/>
              <a:t>Fueling patterns (i.e., depot vs. public)</a:t>
            </a:r>
          </a:p>
          <a:p>
            <a:pPr lvl="1"/>
            <a:r>
              <a:rPr lang="en-US" dirty="0"/>
              <a:t>% of fleet that will be electrified by 2030, 2035, 2040</a:t>
            </a:r>
          </a:p>
          <a:p>
            <a:pPr lvl="1"/>
            <a:r>
              <a:rPr lang="en-US" dirty="0"/>
              <a:t>Whether the company has an electrification target </a:t>
            </a:r>
          </a:p>
          <a:p>
            <a:pPr lvl="1"/>
            <a:r>
              <a:rPr lang="en-US" dirty="0"/>
              <a:t>Likelihood of developing an electrification target before 2030</a:t>
            </a:r>
          </a:p>
          <a:p>
            <a:pPr lvl="2"/>
            <a:endParaRPr lang="en-US" sz="1400" dirty="0"/>
          </a:p>
          <a:p>
            <a:pPr lvl="1"/>
            <a:endParaRPr lang="en-US" sz="1600" dirty="0"/>
          </a:p>
          <a:p>
            <a:endParaRPr lang="en-US" sz="1800" dirty="0"/>
          </a:p>
        </p:txBody>
      </p:sp>
      <p:pic>
        <p:nvPicPr>
          <p:cNvPr id="16" name="Picture 15" descr="A graph of a line&#10;&#10;AI-generated content may be incorrect.">
            <a:extLst>
              <a:ext uri="{FF2B5EF4-FFF2-40B4-BE49-F238E27FC236}">
                <a16:creationId xmlns:a16="http://schemas.microsoft.com/office/drawing/2014/main" id="{47A8D4F8-A3A2-A096-2A33-677438D3AF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072" y="4262843"/>
            <a:ext cx="5489319" cy="2449081"/>
          </a:xfrm>
          <a:prstGeom prst="rect">
            <a:avLst/>
          </a:prstGeom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A85F4238-91E9-A217-5D14-47776F5F048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356991" y="3908606"/>
            <a:ext cx="5486400" cy="354237"/>
          </a:xfrm>
        </p:spPr>
        <p:txBody>
          <a:bodyPr/>
          <a:lstStyle/>
          <a:p>
            <a:r>
              <a:rPr lang="en-US" dirty="0"/>
              <a:t>Utilization – Google Places API</a:t>
            </a:r>
          </a:p>
        </p:txBody>
      </p:sp>
      <p:pic>
        <p:nvPicPr>
          <p:cNvPr id="18" name="Picture 17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8EA5AA92-4DAF-B310-083F-19397937B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968" y="1115242"/>
            <a:ext cx="5486400" cy="2650602"/>
          </a:xfrm>
          <a:prstGeom prst="rect">
            <a:avLst/>
          </a:prstGeom>
        </p:spPr>
      </p:pic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EEE2B210-FF93-C877-4C4C-E3F972982FA4}"/>
              </a:ext>
            </a:extLst>
          </p:cNvPr>
          <p:cNvSpPr txBox="1">
            <a:spLocks/>
          </p:cNvSpPr>
          <p:nvPr/>
        </p:nvSpPr>
        <p:spPr>
          <a:xfrm>
            <a:off x="6390968" y="761005"/>
            <a:ext cx="5486400" cy="354237"/>
          </a:xfrm>
          <a:prstGeom prst="rect">
            <a:avLst/>
          </a:prstGeom>
          <a:solidFill>
            <a:schemeClr val="accent1"/>
          </a:solidFill>
          <a:ln w="12700" cap="rnd" cmpd="sng" algn="ctr">
            <a:solidFill>
              <a:schemeClr val="bg2"/>
            </a:solidFill>
            <a:prstDash val="solid"/>
          </a:ln>
          <a:effectLst/>
        </p:spPr>
        <p:txBody>
          <a:bodyPr rot="0" spcFirstLastPara="0" vertOverflow="overflow" horzOverflow="overflow" vert="horz" wrap="square" lIns="80165" tIns="40083" rIns="80165" bIns="4008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Wingdings 2" panose="05020102010507070707" pitchFamily="18" charset="2"/>
              <a:buNone/>
              <a:defRPr lang="en-US" sz="1800" b="1" kern="120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92000"/>
              <a:buFont typeface="Wingdings" panose="05000000000000000000" pitchFamily="2" charset="2"/>
              <a:buChar char="Ø"/>
              <a:defRPr lang="en-US" sz="1800" kern="120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2000"/>
              <a:buFont typeface="Courier New" panose="02070309020205020404" pitchFamily="49" charset="0"/>
              <a:buChar char="o"/>
              <a:defRPr lang="en-US" sz="1800" kern="120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lang="en-US" sz="1800" kern="120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lang="en-US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Utilization – DCFC Session Data</a:t>
            </a:r>
          </a:p>
        </p:txBody>
      </p:sp>
    </p:spTree>
    <p:extLst>
      <p:ext uri="{BB962C8B-B14F-4D97-AF65-F5344CB8AC3E}">
        <p14:creationId xmlns:p14="http://schemas.microsoft.com/office/powerpoint/2010/main" val="1560295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28FE9-FF9D-26D4-7BE2-09F2D0C28A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E46E4-2B57-0F34-61D8-B460553E3E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3093" y="3164300"/>
            <a:ext cx="8274458" cy="52939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2800" dirty="0"/>
              <a:t>Charging station propensity development</a:t>
            </a:r>
          </a:p>
        </p:txBody>
      </p:sp>
    </p:spTree>
    <p:extLst>
      <p:ext uri="{BB962C8B-B14F-4D97-AF65-F5344CB8AC3E}">
        <p14:creationId xmlns:p14="http://schemas.microsoft.com/office/powerpoint/2010/main" val="958027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DBF86-2CE2-8D8E-49AF-FF7223FB8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Predicting both future locations and average demand is key for developing a charging granular forecast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FCC745-322E-B6C7-CE1B-C765FCED5FC9}"/>
              </a:ext>
            </a:extLst>
          </p:cNvPr>
          <p:cNvSpPr txBox="1"/>
          <p:nvPr/>
        </p:nvSpPr>
        <p:spPr>
          <a:xfrm>
            <a:off x="618162" y="1457487"/>
            <a:ext cx="5477837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Charging Station Locations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480BFE-CCF6-E047-CFF5-D55E4308287A}"/>
              </a:ext>
            </a:extLst>
          </p:cNvPr>
          <p:cNvSpPr txBox="1"/>
          <p:nvPr/>
        </p:nvSpPr>
        <p:spPr>
          <a:xfrm>
            <a:off x="6162675" y="1457487"/>
            <a:ext cx="5411162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Magnitude of Charging Demand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AC4EC3-CBA1-DDA0-59D3-EBD0C9E90BA0}"/>
              </a:ext>
            </a:extLst>
          </p:cNvPr>
          <p:cNvSpPr txBox="1"/>
          <p:nvPr/>
        </p:nvSpPr>
        <p:spPr>
          <a:xfrm>
            <a:off x="618163" y="1910993"/>
            <a:ext cx="532543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dirty="0"/>
              <a:t>All chargers tied to a commercial property 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dirty="0"/>
              <a:t>Certain commercial locations more likely to have a station built than others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dirty="0"/>
              <a:t>Probit model used to produce probabilities of a commercial property hosting a certain type of station (i.e., DCFC/L2)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C0EB66-EF72-F409-4820-921B31D3D862}"/>
              </a:ext>
            </a:extLst>
          </p:cNvPr>
          <p:cNvSpPr txBox="1"/>
          <p:nvPr/>
        </p:nvSpPr>
        <p:spPr>
          <a:xfrm>
            <a:off x="6248399" y="1927946"/>
            <a:ext cx="532543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dirty="0"/>
              <a:t>Reflects the reality that certain stations may have more charging than others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dirty="0"/>
              <a:t>Linear model used to produce estimates of average hourly demand at each commercial site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15E97C5-60A8-FE11-5D12-61EE6B8DFA77}"/>
              </a:ext>
            </a:extLst>
          </p:cNvPr>
          <p:cNvSpPr/>
          <p:nvPr/>
        </p:nvSpPr>
        <p:spPr>
          <a:xfrm>
            <a:off x="3727806" y="3839379"/>
            <a:ext cx="4736387" cy="238360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b="1" dirty="0"/>
              <a:t>Important Features Explored:</a:t>
            </a:r>
          </a:p>
          <a:p>
            <a:pPr algn="ctr">
              <a:spcAft>
                <a:spcPts val="600"/>
              </a:spcAft>
            </a:pPr>
            <a:r>
              <a:rPr lang="en-US" dirty="0"/>
              <a:t>(1) Traffic volume</a:t>
            </a:r>
          </a:p>
          <a:p>
            <a:pPr algn="ctr">
              <a:spcAft>
                <a:spcPts val="600"/>
              </a:spcAft>
            </a:pPr>
            <a:r>
              <a:rPr lang="en-US" dirty="0"/>
              <a:t>(2) Property characteristics (property type, market value, lot size)</a:t>
            </a:r>
          </a:p>
          <a:p>
            <a:pPr algn="ctr">
              <a:spcAft>
                <a:spcPts val="600"/>
              </a:spcAft>
            </a:pPr>
            <a:r>
              <a:rPr lang="en-US" dirty="0"/>
              <a:t>(3) Surrounding business counts (i.e., dealerships, retail, restaurants)</a:t>
            </a:r>
          </a:p>
        </p:txBody>
      </p:sp>
    </p:spTree>
    <p:extLst>
      <p:ext uri="{BB962C8B-B14F-4D97-AF65-F5344CB8AC3E}">
        <p14:creationId xmlns:p14="http://schemas.microsoft.com/office/powerpoint/2010/main" val="100756281"/>
      </p:ext>
    </p:extLst>
  </p:cSld>
  <p:clrMapOvr>
    <a:masterClrMapping/>
  </p:clrMapOvr>
</p:sld>
</file>

<file path=ppt/theme/theme1.xml><?xml version="1.0" encoding="utf-8"?>
<a:theme xmlns:a="http://schemas.openxmlformats.org/drawingml/2006/main" name="DSA">
  <a:themeElements>
    <a:clrScheme name="DSA">
      <a:dk1>
        <a:srgbClr val="595959"/>
      </a:dk1>
      <a:lt1>
        <a:sysClr val="window" lastClr="FFFFFF"/>
      </a:lt1>
      <a:dk2>
        <a:srgbClr val="005F8C"/>
      </a:dk2>
      <a:lt2>
        <a:srgbClr val="D8D8D8"/>
      </a:lt2>
      <a:accent1>
        <a:srgbClr val="0098D7"/>
      </a:accent1>
      <a:accent2>
        <a:srgbClr val="999999"/>
      </a:accent2>
      <a:accent3>
        <a:srgbClr val="E66827"/>
      </a:accent3>
      <a:accent4>
        <a:srgbClr val="8D82A3"/>
      </a:accent4>
      <a:accent5>
        <a:srgbClr val="80BE25"/>
      </a:accent5>
      <a:accent6>
        <a:srgbClr val="00709F"/>
      </a:accent6>
      <a:hlink>
        <a:srgbClr val="737373"/>
      </a:hlink>
      <a:folHlink>
        <a:srgbClr val="B54E15"/>
      </a:folHlink>
    </a:clrScheme>
    <a:fontScheme name="DSA Theme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SA" id="{26DE1EC5-3BC3-4186-8BF2-25537294699C}" vid="{4CD8A7F0-FA4B-4F51-95D2-BE8BAF5DAF1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DSA</Template>
  <TotalTime>31758</TotalTime>
  <Words>1492</Words>
  <Application>Microsoft Office PowerPoint</Application>
  <PresentationFormat>Widescreen</PresentationFormat>
  <Paragraphs>181</Paragraphs>
  <Slides>29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Aptos</vt:lpstr>
      <vt:lpstr>Arial</vt:lpstr>
      <vt:lpstr>Corbel</vt:lpstr>
      <vt:lpstr>Courier New</vt:lpstr>
      <vt:lpstr>Wingdings</vt:lpstr>
      <vt:lpstr>Wingdings 2</vt:lpstr>
      <vt:lpstr>DSA</vt:lpstr>
      <vt:lpstr>EV fast charging &amp; mhd granular forecasts for planning</vt:lpstr>
      <vt:lpstr>1. Background 2. DSA’s Approach 3. Key Data sources 4. DCFC &amp; L2 charging station propensity development 5. MHDV depot, rest stop propensity development 6. key takeaways </vt:lpstr>
      <vt:lpstr>More charging stations needed to support growing number of evs</vt:lpstr>
      <vt:lpstr>Dsa’s approach combines top-down forecasts and bottom-up propensities</vt:lpstr>
      <vt:lpstr>We adjusted our approach for charging and fleet propensities</vt:lpstr>
      <vt:lpstr>Primary data sources</vt:lpstr>
      <vt:lpstr>Other useful data sources</vt:lpstr>
      <vt:lpstr>Charging station propensity development</vt:lpstr>
      <vt:lpstr>Predicting both future locations and average demand is key for developing a charging granular forecast </vt:lpstr>
      <vt:lpstr>Both modal property type and counts of various business types within 1 km were important features</vt:lpstr>
      <vt:lpstr>Properties matched to nearest major intersection to estimate average traffic volume</vt:lpstr>
      <vt:lpstr>Average hourly demand estimated from session data</vt:lpstr>
      <vt:lpstr>Different sets of features were important for predicting dcfc vs l2 station presence</vt:lpstr>
      <vt:lpstr>Model performance for predicting dcfc and l2 station presence</vt:lpstr>
      <vt:lpstr>Propensity Scores for DCFC station locations</vt:lpstr>
      <vt:lpstr>Propensity Scores for l2 station locations</vt:lpstr>
      <vt:lpstr>Predicted dcfc hourly demand for commercial locations</vt:lpstr>
      <vt:lpstr>Predicted L2 hourly demand for commercial locations</vt:lpstr>
      <vt:lpstr>predicted station build and demand are inputs for calibration</vt:lpstr>
      <vt:lpstr>Dcfc station build forecast (base scenario)</vt:lpstr>
      <vt:lpstr>L2 station build forecast (Base Scenario)</vt:lpstr>
      <vt:lpstr>Mhdv depots and fleets propensity development</vt:lpstr>
      <vt:lpstr>Separate approaches taken for developing depot and rest stop propensity scores</vt:lpstr>
      <vt:lpstr>Incorporating survey results led to decrease in allocation for municipal/governmental industries</vt:lpstr>
      <vt:lpstr>MHDV depot propensities scores</vt:lpstr>
      <vt:lpstr>Rest stop propensity scores</vt:lpstr>
      <vt:lpstr>Key takeaways</vt:lpstr>
      <vt:lpstr>Key takeaways</vt:lpstr>
      <vt:lpstr>Questions?</vt:lpstr>
    </vt:vector>
  </TitlesOfParts>
  <Company>Liquid Web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Candace Yee</dc:creator>
  <cp:lastModifiedBy>Candace Yee</cp:lastModifiedBy>
  <cp:revision>173</cp:revision>
  <dcterms:created xsi:type="dcterms:W3CDTF">2025-07-09T21:25:23Z</dcterms:created>
  <dcterms:modified xsi:type="dcterms:W3CDTF">2025-09-23T15:11:37Z</dcterms:modified>
</cp:coreProperties>
</file>