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523" r:id="rId6"/>
    <p:sldId id="524" r:id="rId7"/>
    <p:sldId id="528" r:id="rId8"/>
    <p:sldId id="529" r:id="rId9"/>
    <p:sldId id="531" r:id="rId10"/>
    <p:sldId id="533" r:id="rId11"/>
    <p:sldId id="532" r:id="rId12"/>
    <p:sldId id="515" r:id="rId13"/>
    <p:sldId id="924" r:id="rId14"/>
    <p:sldId id="260" r:id="rId15"/>
    <p:sldId id="631" r:id="rId16"/>
    <p:sldId id="632" r:id="rId17"/>
    <p:sldId id="915" r:id="rId18"/>
    <p:sldId id="914" r:id="rId19"/>
    <p:sldId id="633" r:id="rId20"/>
    <p:sldId id="916" r:id="rId21"/>
    <p:sldId id="917" r:id="rId22"/>
    <p:sldId id="918" r:id="rId23"/>
    <p:sldId id="919" r:id="rId24"/>
    <p:sldId id="920" r:id="rId25"/>
    <p:sldId id="921" r:id="rId26"/>
    <p:sldId id="925" r:id="rId27"/>
    <p:sldId id="446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50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630238"/>
            <a:ext cx="8053493" cy="97625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58" y="1658575"/>
            <a:ext cx="8053493" cy="1032010"/>
          </a:xfrm>
        </p:spPr>
        <p:txBody>
          <a:bodyPr anchor="t">
            <a:noAutofit/>
          </a:bodyPr>
          <a:lstStyle>
            <a:lvl1pPr marL="0" indent="0" algn="l">
              <a:buNone/>
              <a:defRPr sz="2800" cap="all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648" y="790151"/>
            <a:ext cx="3538352" cy="81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9762067" y="6421801"/>
            <a:ext cx="688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6C8EFE6C-1DBC-4594-9C3F-188BE8D8F5E7}" type="datetime1">
              <a:rPr lang="en-US" smtClean="0"/>
              <a:t>10/6/2024</a:t>
            </a:fld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1801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1C0FDE23-6443-44B0-98BF-8273B15B899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495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182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  <a:lvl2pPr>
              <a:defRPr sz="1800">
                <a:solidFill>
                  <a:schemeClr val="accent2"/>
                </a:solidFill>
              </a:defRPr>
            </a:lvl2pPr>
            <a:lvl3pPr>
              <a:defRPr sz="1600">
                <a:solidFill>
                  <a:schemeClr val="bg2">
                    <a:lumMod val="90000"/>
                  </a:schemeClr>
                </a:solidFill>
              </a:defRPr>
            </a:lvl3pPr>
            <a:lvl4pPr>
              <a:defRPr sz="1400">
                <a:solidFill>
                  <a:schemeClr val="bg2">
                    <a:lumMod val="90000"/>
                  </a:schemeClr>
                </a:solidFill>
              </a:defRPr>
            </a:lvl4pPr>
            <a:lvl5pPr>
              <a:defRPr sz="1400">
                <a:solidFill>
                  <a:schemeClr val="bg2">
                    <a:lumMod val="90000"/>
                  </a:schemeClr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095F15E-B113-4AD3-870C-4F525343F930}" type="datetime1">
              <a:rPr lang="en-US" smtClean="0"/>
              <a:t>10/6/2024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57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7D9A-2216-4A40-8D08-6358AF68CBE4}" type="datetime1">
              <a:rPr lang="en-US" smtClean="0"/>
              <a:t>10/6/2024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483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ubsection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 bwMode="gray">
          <a:xfrm>
            <a:off x="860577" y="2352700"/>
            <a:ext cx="7593193" cy="1011827"/>
          </a:xfrm>
        </p:spPr>
        <p:txBody>
          <a:bodyPr anchor="b" anchorCtr="0"/>
          <a:lstStyle>
            <a:lvl1pPr algn="l">
              <a:lnSpc>
                <a:spcPct val="100000"/>
              </a:lnSpc>
              <a:defRPr sz="2600" b="0" baseline="0">
                <a:solidFill>
                  <a:schemeClr val="bg1"/>
                </a:solidFill>
                <a:latin typeface="+mj-lt"/>
                <a:cs typeface="Arial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1528" y="6356352"/>
            <a:ext cx="857115" cy="365125"/>
          </a:xfrm>
          <a:prstGeom prst="rect">
            <a:avLst/>
          </a:prstGeom>
        </p:spPr>
        <p:txBody>
          <a:bodyPr/>
          <a:lstStyle/>
          <a:p>
            <a:fld id="{276DE07D-12F9-FF40-B07B-9B015B6B1FBE}" type="slidenum">
              <a:rPr lang="en-US" smtClean="0">
                <a:solidFill>
                  <a:srgbClr val="0070CD"/>
                </a:solidFill>
              </a:rPr>
              <a:pPr/>
              <a:t>‹#›</a:t>
            </a:fld>
            <a:endParaRPr lang="en-US" dirty="0">
              <a:solidFill>
                <a:srgbClr val="0070C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236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89" y="1434632"/>
            <a:ext cx="7335989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8001000" y="1434632"/>
            <a:ext cx="3612816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0732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434632"/>
            <a:ext cx="3611880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4305299" y="1434632"/>
            <a:ext cx="7308517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2873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788869"/>
            <a:ext cx="3611880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1434633"/>
            <a:ext cx="3597675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4305299" y="1780317"/>
            <a:ext cx="7308517" cy="45632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4305299" y="1434632"/>
            <a:ext cx="7319713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116784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89" y="1788869"/>
            <a:ext cx="7335989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1434633"/>
            <a:ext cx="7307579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8001000" y="1780317"/>
            <a:ext cx="3612816" cy="45632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8001000" y="1434632"/>
            <a:ext cx="3624012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853068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443186"/>
            <a:ext cx="3611880" cy="4900341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8001000" y="1443186"/>
            <a:ext cx="3612816" cy="4900341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34" hasCustomPrompt="1"/>
          </p:nvPr>
        </p:nvSpPr>
        <p:spPr>
          <a:xfrm>
            <a:off x="4291095" y="1443186"/>
            <a:ext cx="3611879" cy="4900341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6155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788869"/>
            <a:ext cx="3611880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1434633"/>
            <a:ext cx="3597675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8001000" y="1780317"/>
            <a:ext cx="3612816" cy="45632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8001000" y="1434632"/>
            <a:ext cx="3624012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34" hasCustomPrompt="1"/>
          </p:nvPr>
        </p:nvSpPr>
        <p:spPr>
          <a:xfrm>
            <a:off x="4291095" y="1788869"/>
            <a:ext cx="3611879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1"/>
          <p:cNvSpPr>
            <a:spLocks noGrp="1"/>
          </p:cNvSpPr>
          <p:nvPr>
            <p:ph type="body" sz="quarter" idx="35" hasCustomPrompt="1"/>
          </p:nvPr>
        </p:nvSpPr>
        <p:spPr>
          <a:xfrm>
            <a:off x="4305299" y="1434632"/>
            <a:ext cx="361188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046584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81192" y="1506538"/>
            <a:ext cx="11029616" cy="4818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06592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788869"/>
            <a:ext cx="3611880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1434633"/>
            <a:ext cx="3597675" cy="354237"/>
          </a:xfrm>
          <a:prstGeom prst="chevron">
            <a:avLst/>
          </a:prstGeo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8001000" y="1780317"/>
            <a:ext cx="3612816" cy="45632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8001000" y="1434632"/>
            <a:ext cx="3624012" cy="354237"/>
          </a:xfrm>
          <a:prstGeom prst="chevron">
            <a:avLst/>
          </a:prstGeo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34" hasCustomPrompt="1"/>
          </p:nvPr>
        </p:nvSpPr>
        <p:spPr>
          <a:xfrm>
            <a:off x="4291095" y="1788869"/>
            <a:ext cx="3611879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1"/>
          <p:cNvSpPr>
            <a:spLocks noGrp="1"/>
          </p:cNvSpPr>
          <p:nvPr>
            <p:ph type="body" sz="quarter" idx="35" hasCustomPrompt="1"/>
          </p:nvPr>
        </p:nvSpPr>
        <p:spPr>
          <a:xfrm>
            <a:off x="4298197" y="1434632"/>
            <a:ext cx="3611880" cy="354237"/>
          </a:xfrm>
          <a:prstGeom prst="chevron">
            <a:avLst/>
          </a:prstGeo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1478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434632"/>
            <a:ext cx="5489409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6124407" y="1434632"/>
            <a:ext cx="5489409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6181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788869"/>
            <a:ext cx="5489409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1434633"/>
            <a:ext cx="548640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6124407" y="1780317"/>
            <a:ext cx="5489409" cy="45632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6138612" y="1434632"/>
            <a:ext cx="548640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9392937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78181" y="4278782"/>
            <a:ext cx="11032627" cy="205740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578181" y="3931890"/>
            <a:ext cx="1102658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30" hasCustomPrompt="1"/>
          </p:nvPr>
        </p:nvSpPr>
        <p:spPr>
          <a:xfrm>
            <a:off x="578181" y="1788871"/>
            <a:ext cx="11032628" cy="205740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1"/>
          <p:cNvSpPr>
            <a:spLocks noGrp="1"/>
          </p:cNvSpPr>
          <p:nvPr>
            <p:ph type="body" sz="quarter" idx="31" hasCustomPrompt="1"/>
          </p:nvPr>
        </p:nvSpPr>
        <p:spPr>
          <a:xfrm>
            <a:off x="581192" y="1434634"/>
            <a:ext cx="11029616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41835521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4596617"/>
            <a:ext cx="5489409" cy="17469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584200" y="4242590"/>
            <a:ext cx="548640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30" hasCustomPrompt="1"/>
          </p:nvPr>
        </p:nvSpPr>
        <p:spPr>
          <a:xfrm>
            <a:off x="581195" y="1788871"/>
            <a:ext cx="11029614" cy="2366683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1"/>
          <p:cNvSpPr>
            <a:spLocks noGrp="1"/>
          </p:cNvSpPr>
          <p:nvPr>
            <p:ph type="body" sz="quarter" idx="31" hasCustomPrompt="1"/>
          </p:nvPr>
        </p:nvSpPr>
        <p:spPr>
          <a:xfrm>
            <a:off x="581192" y="1434634"/>
            <a:ext cx="11029616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6124407" y="4588065"/>
            <a:ext cx="5489409" cy="1755462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6124406" y="4250955"/>
            <a:ext cx="548640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926030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&amp; Commen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20" hasCustomPrompt="1"/>
          </p:nvPr>
        </p:nvSpPr>
        <p:spPr>
          <a:xfrm>
            <a:off x="8031728" y="1313817"/>
            <a:ext cx="3550673" cy="481145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Comments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601180" y="1313817"/>
            <a:ext cx="7248923" cy="4811454"/>
          </a:xfrm>
          <a:ln>
            <a:solidFill>
              <a:schemeClr val="bg2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Content with comments on right (Click to edit)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1101471" y="6356352"/>
            <a:ext cx="797173" cy="365125"/>
          </a:xfrm>
          <a:prstGeom prst="rect">
            <a:avLst/>
          </a:prstGeom>
        </p:spPr>
        <p:txBody>
          <a:bodyPr/>
          <a:lstStyle/>
          <a:p>
            <a:fld id="{276DE07D-12F9-FF40-B07B-9B015B6B1FBE}" type="slidenum">
              <a:rPr lang="en-US" smtClean="0">
                <a:solidFill>
                  <a:srgbClr val="0070CD"/>
                </a:solidFill>
              </a:rPr>
              <a:pPr/>
              <a:t>‹#›</a:t>
            </a:fld>
            <a:endParaRPr lang="en-US" dirty="0">
              <a:solidFill>
                <a:srgbClr val="0070C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86693" y="6357038"/>
            <a:ext cx="10288867" cy="364206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C7C9CB"/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01182" y="164522"/>
            <a:ext cx="9389657" cy="253620"/>
          </a:xfrm>
          <a:prstGeom prst="rect">
            <a:avLst/>
          </a:prstGeom>
        </p:spPr>
        <p:txBody>
          <a:bodyPr wrap="none"/>
          <a:lstStyle>
            <a:lvl1pPr marL="0" indent="0">
              <a:spcBef>
                <a:spcPts val="0"/>
              </a:spcBef>
              <a:buNone/>
              <a:defRPr sz="1100" b="0">
                <a:solidFill>
                  <a:schemeClr val="accent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&lt;Insert section title if required&gt;</a:t>
            </a:r>
          </a:p>
        </p:txBody>
      </p:sp>
    </p:spTree>
    <p:extLst>
      <p:ext uri="{BB962C8B-B14F-4D97-AF65-F5344CB8AC3E}">
        <p14:creationId xmlns:p14="http://schemas.microsoft.com/office/powerpoint/2010/main" val="21770558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Columns: The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 Columns with theme / category boxes (Click to edit)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1101471" y="6356352"/>
            <a:ext cx="797173" cy="365125"/>
          </a:xfrm>
          <a:prstGeom prst="rect">
            <a:avLst/>
          </a:prstGeom>
        </p:spPr>
        <p:txBody>
          <a:bodyPr/>
          <a:lstStyle/>
          <a:p>
            <a:fld id="{276DE07D-12F9-FF40-B07B-9B015B6B1FBE}" type="slidenum">
              <a:rPr lang="en-US" smtClean="0">
                <a:solidFill>
                  <a:srgbClr val="0070CD"/>
                </a:solidFill>
              </a:rPr>
              <a:pPr/>
              <a:t>‹#›</a:t>
            </a:fld>
            <a:endParaRPr lang="en-US" dirty="0">
              <a:solidFill>
                <a:srgbClr val="0070C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86693" y="6357038"/>
            <a:ext cx="10288867" cy="364206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C7C9CB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01182" y="164522"/>
            <a:ext cx="9389657" cy="253620"/>
          </a:xfrm>
          <a:prstGeom prst="rect">
            <a:avLst/>
          </a:prstGeom>
        </p:spPr>
        <p:txBody>
          <a:bodyPr wrap="none"/>
          <a:lstStyle>
            <a:lvl1pPr marL="0" indent="0">
              <a:spcBef>
                <a:spcPts val="0"/>
              </a:spcBef>
              <a:buNone/>
              <a:defRPr sz="1100" b="0">
                <a:solidFill>
                  <a:schemeClr val="accent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&lt;Insert section title if required&gt;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4"/>
          </p:nvPr>
        </p:nvSpPr>
        <p:spPr>
          <a:xfrm>
            <a:off x="601180" y="1636875"/>
            <a:ext cx="5319355" cy="4488397"/>
          </a:xfrm>
          <a:ln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6"/>
          </p:nvPr>
        </p:nvSpPr>
        <p:spPr>
          <a:xfrm>
            <a:off x="6250822" y="1636875"/>
            <a:ext cx="5320445" cy="4488397"/>
          </a:xfrm>
          <a:ln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1180" y="1282637"/>
            <a:ext cx="5319355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Theme 1</a:t>
            </a:r>
          </a:p>
        </p:txBody>
      </p:sp>
      <p:sp>
        <p:nvSpPr>
          <p:cNvPr id="24" name="Text Placeholder 21"/>
          <p:cNvSpPr>
            <a:spLocks noGrp="1"/>
          </p:cNvSpPr>
          <p:nvPr>
            <p:ph type="body" sz="quarter" idx="29" hasCustomPrompt="1"/>
          </p:nvPr>
        </p:nvSpPr>
        <p:spPr>
          <a:xfrm>
            <a:off x="6250822" y="1282638"/>
            <a:ext cx="5320445" cy="353695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Theme 2</a:t>
            </a:r>
          </a:p>
        </p:txBody>
      </p:sp>
    </p:spTree>
    <p:extLst>
      <p:ext uri="{BB962C8B-B14F-4D97-AF65-F5344CB8AC3E}">
        <p14:creationId xmlns:p14="http://schemas.microsoft.com/office/powerpoint/2010/main" val="38121170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97611" y="1313817"/>
            <a:ext cx="10984788" cy="4811454"/>
          </a:xfrm>
        </p:spPr>
        <p:txBody>
          <a:bodyPr>
            <a:normAutofit/>
          </a:bodyPr>
          <a:lstStyle>
            <a:lvl1pPr>
              <a:defRPr sz="22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accent4"/>
                </a:solidFill>
              </a:defRPr>
            </a:lvl2pPr>
            <a:lvl3pPr>
              <a:defRPr sz="16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400"/>
            </a:lvl4pPr>
            <a:lvl5pPr>
              <a:tabLst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1528" y="6356352"/>
            <a:ext cx="857115" cy="365125"/>
          </a:xfrm>
          <a:prstGeom prst="rect">
            <a:avLst/>
          </a:prstGeom>
        </p:spPr>
        <p:txBody>
          <a:bodyPr/>
          <a:lstStyle/>
          <a:p>
            <a:fld id="{276DE07D-12F9-FF40-B07B-9B015B6B1FBE}" type="slidenum">
              <a:rPr lang="en-US" smtClean="0">
                <a:solidFill>
                  <a:srgbClr val="0070CD"/>
                </a:solidFill>
              </a:rPr>
              <a:pPr/>
              <a:t>‹#›</a:t>
            </a:fld>
            <a:endParaRPr lang="en-US" dirty="0">
              <a:solidFill>
                <a:srgbClr val="0070C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693762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Columns: The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Three Columns with theme / category boxes (Click to edit)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1101471" y="6356352"/>
            <a:ext cx="797173" cy="365125"/>
          </a:xfrm>
          <a:prstGeom prst="rect">
            <a:avLst/>
          </a:prstGeom>
        </p:spPr>
        <p:txBody>
          <a:bodyPr/>
          <a:lstStyle/>
          <a:p>
            <a:fld id="{276DE07D-12F9-FF40-B07B-9B015B6B1FBE}" type="slidenum">
              <a:rPr lang="en-US" smtClean="0">
                <a:solidFill>
                  <a:srgbClr val="0070CD"/>
                </a:solidFill>
              </a:rPr>
              <a:pPr/>
              <a:t>‹#›</a:t>
            </a:fld>
            <a:endParaRPr lang="en-US" dirty="0">
              <a:solidFill>
                <a:srgbClr val="0070C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86693" y="6357038"/>
            <a:ext cx="10288867" cy="364206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C7C9CB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01182" y="164522"/>
            <a:ext cx="9389657" cy="253620"/>
          </a:xfrm>
          <a:prstGeom prst="rect">
            <a:avLst/>
          </a:prstGeom>
        </p:spPr>
        <p:txBody>
          <a:bodyPr wrap="none"/>
          <a:lstStyle>
            <a:lvl1pPr marL="0" indent="0">
              <a:spcBef>
                <a:spcPts val="0"/>
              </a:spcBef>
              <a:buNone/>
              <a:defRPr sz="1100" b="0">
                <a:solidFill>
                  <a:schemeClr val="accent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&lt;Insert section title if required&gt;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4"/>
          </p:nvPr>
        </p:nvSpPr>
        <p:spPr>
          <a:xfrm>
            <a:off x="601180" y="1636875"/>
            <a:ext cx="3546237" cy="4488397"/>
          </a:xfrm>
          <a:ln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5"/>
          </p:nvPr>
        </p:nvSpPr>
        <p:spPr>
          <a:xfrm>
            <a:off x="4313104" y="1636875"/>
            <a:ext cx="3546237" cy="4488397"/>
          </a:xfrm>
          <a:ln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6"/>
          </p:nvPr>
        </p:nvSpPr>
        <p:spPr>
          <a:xfrm>
            <a:off x="8025030" y="1636875"/>
            <a:ext cx="3546237" cy="4488397"/>
          </a:xfrm>
          <a:ln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1180" y="1282637"/>
            <a:ext cx="3546237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Theme 1</a:t>
            </a:r>
          </a:p>
        </p:txBody>
      </p:sp>
      <p:sp>
        <p:nvSpPr>
          <p:cNvPr id="23" name="Text Placeholder 21"/>
          <p:cNvSpPr>
            <a:spLocks noGrp="1"/>
          </p:cNvSpPr>
          <p:nvPr>
            <p:ph type="body" sz="quarter" idx="28" hasCustomPrompt="1"/>
          </p:nvPr>
        </p:nvSpPr>
        <p:spPr>
          <a:xfrm>
            <a:off x="4321726" y="1282638"/>
            <a:ext cx="3546237" cy="353695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Theme 2</a:t>
            </a:r>
          </a:p>
        </p:txBody>
      </p:sp>
      <p:sp>
        <p:nvSpPr>
          <p:cNvPr id="24" name="Text Placeholder 21"/>
          <p:cNvSpPr>
            <a:spLocks noGrp="1"/>
          </p:cNvSpPr>
          <p:nvPr>
            <p:ph type="body" sz="quarter" idx="29" hasCustomPrompt="1"/>
          </p:nvPr>
        </p:nvSpPr>
        <p:spPr>
          <a:xfrm>
            <a:off x="8025030" y="1282638"/>
            <a:ext cx="3546237" cy="353695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Theme 3</a:t>
            </a:r>
          </a:p>
        </p:txBody>
      </p:sp>
    </p:spTree>
    <p:extLst>
      <p:ext uri="{BB962C8B-B14F-4D97-AF65-F5344CB8AC3E}">
        <p14:creationId xmlns:p14="http://schemas.microsoft.com/office/powerpoint/2010/main" val="11771780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Columns: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Three Columns (Click to edit)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1101471" y="6356352"/>
            <a:ext cx="797173" cy="365125"/>
          </a:xfrm>
          <a:prstGeom prst="rect">
            <a:avLst/>
          </a:prstGeom>
        </p:spPr>
        <p:txBody>
          <a:bodyPr/>
          <a:lstStyle/>
          <a:p>
            <a:fld id="{276DE07D-12F9-FF40-B07B-9B015B6B1FBE}" type="slidenum">
              <a:rPr lang="en-US" smtClean="0">
                <a:solidFill>
                  <a:srgbClr val="0070CD"/>
                </a:solidFill>
              </a:rPr>
              <a:pPr/>
              <a:t>‹#›</a:t>
            </a:fld>
            <a:endParaRPr lang="en-US" dirty="0">
              <a:solidFill>
                <a:srgbClr val="0070C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86693" y="6357038"/>
            <a:ext cx="10288867" cy="364206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C7C9CB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01182" y="164522"/>
            <a:ext cx="9389657" cy="253620"/>
          </a:xfrm>
          <a:prstGeom prst="rect">
            <a:avLst/>
          </a:prstGeom>
        </p:spPr>
        <p:txBody>
          <a:bodyPr wrap="none"/>
          <a:lstStyle>
            <a:lvl1pPr marL="0" indent="0">
              <a:spcBef>
                <a:spcPts val="0"/>
              </a:spcBef>
              <a:buNone/>
              <a:defRPr sz="1100" b="0">
                <a:solidFill>
                  <a:schemeClr val="accent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&lt;Insert section title if required&gt;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22"/>
          </p:nvPr>
        </p:nvSpPr>
        <p:spPr>
          <a:xfrm>
            <a:off x="601178" y="1313818"/>
            <a:ext cx="3546237" cy="48123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23"/>
          </p:nvPr>
        </p:nvSpPr>
        <p:spPr>
          <a:xfrm>
            <a:off x="4318204" y="1313818"/>
            <a:ext cx="3546237" cy="48123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4"/>
          </p:nvPr>
        </p:nvSpPr>
        <p:spPr>
          <a:xfrm>
            <a:off x="8035231" y="1313818"/>
            <a:ext cx="3546237" cy="48123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0093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852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EFE6C-1DBC-4594-9C3F-188BE8D8F5E7}" type="datetime1">
              <a:rPr lang="en-US" smtClean="0"/>
              <a:t>10/6/2024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601180" y="5044966"/>
            <a:ext cx="11009627" cy="1288101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8"/>
          <p:cNvSpPr>
            <a:spLocks noGrp="1"/>
          </p:cNvSpPr>
          <p:nvPr>
            <p:ph sz="quarter" idx="30" hasCustomPrompt="1"/>
          </p:nvPr>
        </p:nvSpPr>
        <p:spPr>
          <a:xfrm>
            <a:off x="601181" y="1570614"/>
            <a:ext cx="11009627" cy="3300931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6697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065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 marL="630000" indent="-306000">
              <a:buClr>
                <a:schemeClr val="tx1"/>
              </a:buClr>
              <a:buFont typeface="Wingdings" panose="05000000000000000000" pitchFamily="2" charset="2"/>
              <a:buChar char="Ø"/>
              <a:defRPr>
                <a:solidFill>
                  <a:schemeClr val="tx1"/>
                </a:solidFill>
              </a:defRPr>
            </a:lvl2pPr>
            <a:lvl3pPr marL="900000" indent="-270000">
              <a:buClr>
                <a:schemeClr val="accent3"/>
              </a:buClr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" y="6204366"/>
            <a:ext cx="2836832" cy="6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224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28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9762067" y="6421801"/>
            <a:ext cx="688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C8EFE6C-1DBC-4594-9C3F-188BE8D8F5E7}" type="datetime1">
              <a:rPr lang="en-US" smtClean="0"/>
              <a:pPr/>
              <a:t>10/6/2024</a:t>
            </a:fld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1801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C0FDE23-6443-44B0-98BF-8273B15B89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778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E1A2C-CF03-4CBB-B496-78BCC1A246E4}" type="datetime1">
              <a:rPr lang="en-US" smtClean="0"/>
              <a:t>10/6/2024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" y="6204366"/>
            <a:ext cx="2836832" cy="6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612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FDEF3-9CAC-4AC7-9018-7570198C0091}" type="datetime1">
              <a:rPr lang="en-US" smtClean="0"/>
              <a:t>10/6/2024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" y="6204366"/>
            <a:ext cx="2836832" cy="6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286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6512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1508760"/>
            <a:ext cx="11029616" cy="48411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62067" y="6421801"/>
            <a:ext cx="688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6C8EFE6C-1DBC-4594-9C3F-188BE8D8F5E7}" type="datetime1">
              <a:rPr lang="en-US" smtClean="0"/>
              <a:pPr/>
              <a:t>10/6/2024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1801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1C0FDE23-6443-44B0-98BF-8273B15B89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" y="6204366"/>
            <a:ext cx="2836832" cy="6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41171" y="6421801"/>
            <a:ext cx="6813345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2"/>
                </a:solidFill>
                <a:latin typeface="+mn-lt"/>
                <a:cs typeface="Arial Nova Light" panose="020B03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49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41" r:id="rId2"/>
    <p:sldLayoutId id="2147483756" r:id="rId3"/>
    <p:sldLayoutId id="2147483742" r:id="rId4"/>
    <p:sldLayoutId id="2147483755" r:id="rId5"/>
    <p:sldLayoutId id="2147483710" r:id="rId6"/>
    <p:sldLayoutId id="2147483711" r:id="rId7"/>
    <p:sldLayoutId id="2147483712" r:id="rId8"/>
    <p:sldLayoutId id="2147483713" r:id="rId9"/>
    <p:sldLayoutId id="2147483754" r:id="rId10"/>
    <p:sldLayoutId id="2147483716" r:id="rId11"/>
    <p:sldLayoutId id="2147483717" r:id="rId12"/>
    <p:sldLayoutId id="2147483724" r:id="rId13"/>
    <p:sldLayoutId id="2147483753" r:id="rId14"/>
    <p:sldLayoutId id="2147483751" r:id="rId15"/>
    <p:sldLayoutId id="2147483752" r:id="rId16"/>
    <p:sldLayoutId id="2147483750" r:id="rId17"/>
    <p:sldLayoutId id="2147483747" r:id="rId18"/>
    <p:sldLayoutId id="2147483749" r:id="rId19"/>
    <p:sldLayoutId id="2147483748" r:id="rId20"/>
    <p:sldLayoutId id="2147483745" r:id="rId21"/>
    <p:sldLayoutId id="2147483746" r:id="rId22"/>
    <p:sldLayoutId id="2147483744" r:id="rId23"/>
    <p:sldLayoutId id="2147483743" r:id="rId24"/>
    <p:sldLayoutId id="2147483757" r:id="rId25"/>
    <p:sldLayoutId id="2147483758" r:id="rId26"/>
    <p:sldLayoutId id="2147483759" r:id="rId27"/>
    <p:sldLayoutId id="2147483760" r:id="rId28"/>
    <p:sldLayoutId id="2147483761" r:id="rId2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b="1" kern="1200" cap="all">
          <a:solidFill>
            <a:schemeClr val="accent1"/>
          </a:solidFill>
          <a:latin typeface="+mj-lt"/>
          <a:ea typeface="+mj-ea"/>
          <a:cs typeface="Segoe UI Semibold" panose="020B0702040204020203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3"/>
        </a:buClr>
        <a:buSzPct val="92000"/>
        <a:buFont typeface="Wingdings 2" panose="05020102010507070707" pitchFamily="18" charset="2"/>
        <a:buChar char=""/>
        <a:defRPr sz="2200" kern="1200">
          <a:solidFill>
            <a:schemeClr val="tx1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92000"/>
        <a:buFont typeface="Wingdings" panose="05000000000000000000" pitchFamily="2" charset="2"/>
        <a:buChar char="Ø"/>
        <a:defRPr sz="1800" kern="1200">
          <a:solidFill>
            <a:schemeClr val="tx1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3"/>
        </a:buClr>
        <a:buSzPct val="92000"/>
        <a:buFont typeface="Courier New" panose="02070309020205020404" pitchFamily="49" charset="0"/>
        <a:buChar char="o"/>
        <a:defRPr sz="1600" kern="1200">
          <a:solidFill>
            <a:schemeClr val="accent2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accent2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accent2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jwalkington@demandsideanalytics.com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.ny.gov/Transportation/Vehicle-Snowmobile-and-Boat-Registrations/w4pv-hbkt/data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0862A-19E1-B3D6-017B-C22FC13D07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EV T&amp;D Forecasting: Two Approaches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8152B1-966B-7789-8B07-1CD678DC8E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John Walkington</a:t>
            </a:r>
          </a:p>
          <a:p>
            <a:r>
              <a:rPr lang="en-US" dirty="0"/>
              <a:t>2024 AEIC &amp; WLRA Conference</a:t>
            </a:r>
          </a:p>
          <a:p>
            <a:r>
              <a:rPr lang="en-US" dirty="0"/>
              <a:t>October 7-9,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53FA8F-7B97-EAE5-4E70-1670A308DE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1</a:t>
            </a:fld>
            <a:endParaRPr lang="en-US" dirty="0"/>
          </a:p>
        </p:txBody>
      </p:sp>
      <p:pic>
        <p:nvPicPr>
          <p:cNvPr id="6" name="Picture 5" descr="A car parked in a parking lot&#10;&#10;Description automatically generated">
            <a:extLst>
              <a:ext uri="{FF2B5EF4-FFF2-40B4-BE49-F238E27FC236}">
                <a16:creationId xmlns:a16="http://schemas.microsoft.com/office/drawing/2014/main" id="{3689847D-0D5A-C31B-1E2E-CCA059EC2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16" y="3040381"/>
            <a:ext cx="5810870" cy="326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81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1192" y="705123"/>
            <a:ext cx="11029616" cy="735585"/>
          </a:xfrm>
        </p:spPr>
        <p:txBody>
          <a:bodyPr>
            <a:normAutofit fontScale="90000"/>
          </a:bodyPr>
          <a:lstStyle/>
          <a:p>
            <a:r>
              <a:rPr lang="en-US" dirty="0"/>
              <a:t>Understanding the relationship between </a:t>
            </a:r>
            <a:r>
              <a:rPr lang="en-US" dirty="0" err="1"/>
              <a:t>Ev</a:t>
            </a:r>
            <a:r>
              <a:rPr lang="en-US" dirty="0"/>
              <a:t> adoption and customer characteristics (2 of 2)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455381-DE48-4EB1-A382-11BF695AF60E}"/>
              </a:ext>
            </a:extLst>
          </p:cNvPr>
          <p:cNvSpPr txBox="1"/>
          <p:nvPr/>
        </p:nvSpPr>
        <p:spPr>
          <a:xfrm>
            <a:off x="5937662" y="1968241"/>
            <a:ext cx="1081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srgbClr val="E66827"/>
                </a:solidFill>
                <a:latin typeface="Corbel"/>
              </a:rPr>
              <a:t>Home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srgbClr val="E66827"/>
                </a:solidFill>
                <a:latin typeface="Corbel"/>
              </a:rPr>
              <a:t>Type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E66827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FE2C03-113B-44FE-8989-26963883870D}"/>
              </a:ext>
            </a:extLst>
          </p:cNvPr>
          <p:cNvSpPr txBox="1"/>
          <p:nvPr/>
        </p:nvSpPr>
        <p:spPr>
          <a:xfrm>
            <a:off x="272345" y="1993350"/>
            <a:ext cx="9270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66827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Home</a:t>
            </a:r>
            <a:r>
              <a:rPr kumimoji="0" lang="en-US" sz="1600" b="1" i="0" u="none" strike="noStrike" kern="1200" cap="none" spc="0" normalizeH="0" noProof="0" dirty="0">
                <a:ln>
                  <a:noFill/>
                </a:ln>
                <a:solidFill>
                  <a:srgbClr val="E66827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Year Built Bins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E66827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5F315B7-B945-4DD6-BDA8-D486110861D2}"/>
              </a:ext>
            </a:extLst>
          </p:cNvPr>
          <p:cNvSpPr txBox="1"/>
          <p:nvPr/>
        </p:nvSpPr>
        <p:spPr>
          <a:xfrm>
            <a:off x="272345" y="4178450"/>
            <a:ext cx="148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noProof="0" dirty="0">
                <a:solidFill>
                  <a:srgbClr val="E66827"/>
                </a:solidFill>
                <a:latin typeface="Corbel"/>
              </a:rPr>
              <a:t>Has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noProof="0" dirty="0">
                <a:solidFill>
                  <a:srgbClr val="E66827"/>
                </a:solidFill>
                <a:latin typeface="Corbel"/>
              </a:rPr>
              <a:t>Solar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E66827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FE3D783-5929-446E-8D8B-DDA315736C9F}"/>
              </a:ext>
            </a:extLst>
          </p:cNvPr>
          <p:cNvSpPr txBox="1"/>
          <p:nvPr/>
        </p:nvSpPr>
        <p:spPr>
          <a:xfrm>
            <a:off x="5735781" y="3830524"/>
            <a:ext cx="1231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E66827"/>
                </a:solidFill>
                <a:latin typeface="Corbel"/>
              </a:rPr>
              <a:t>Owner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E66827"/>
                </a:solidFill>
                <a:latin typeface="Corbel"/>
              </a:rPr>
              <a:t>Occupied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E66827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7650" y="1497087"/>
            <a:ext cx="3880400" cy="20314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1400" y="3830525"/>
            <a:ext cx="4035022" cy="21427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7229" y="3797925"/>
            <a:ext cx="4188331" cy="22079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8501" y="1279736"/>
            <a:ext cx="3894579" cy="238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34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1427" y="1317865"/>
            <a:ext cx="2549934" cy="4425017"/>
          </a:xfrm>
        </p:spPr>
        <p:txBody>
          <a:bodyPr>
            <a:normAutofit fontScale="90000"/>
          </a:bodyPr>
          <a:lstStyle/>
          <a:p>
            <a:r>
              <a:rPr lang="en-US" dirty="0"/>
              <a:t>We run each of potential predictors to identify what best predicts adoption on its own, then combine predictive variables into a multivariate model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</p:nvPr>
        </p:nvGraphicFramePr>
        <p:xfrm>
          <a:off x="510639" y="617522"/>
          <a:ext cx="8182100" cy="5486394"/>
        </p:xfrm>
        <a:graphic>
          <a:graphicData uri="http://schemas.openxmlformats.org/drawingml/2006/table">
            <a:tbl>
              <a:tblPr/>
              <a:tblGrid>
                <a:gridCol w="1818244">
                  <a:extLst>
                    <a:ext uri="{9D8B030D-6E8A-4147-A177-3AD203B41FA5}">
                      <a16:colId xmlns:a16="http://schemas.microsoft.com/office/drawing/2014/main" val="2130201996"/>
                    </a:ext>
                  </a:extLst>
                </a:gridCol>
                <a:gridCol w="1174284">
                  <a:extLst>
                    <a:ext uri="{9D8B030D-6E8A-4147-A177-3AD203B41FA5}">
                      <a16:colId xmlns:a16="http://schemas.microsoft.com/office/drawing/2014/main" val="4222428471"/>
                    </a:ext>
                  </a:extLst>
                </a:gridCol>
                <a:gridCol w="656588">
                  <a:extLst>
                    <a:ext uri="{9D8B030D-6E8A-4147-A177-3AD203B41FA5}">
                      <a16:colId xmlns:a16="http://schemas.microsoft.com/office/drawing/2014/main" val="1397405995"/>
                    </a:ext>
                  </a:extLst>
                </a:gridCol>
                <a:gridCol w="656588">
                  <a:extLst>
                    <a:ext uri="{9D8B030D-6E8A-4147-A177-3AD203B41FA5}">
                      <a16:colId xmlns:a16="http://schemas.microsoft.com/office/drawing/2014/main" val="3305900533"/>
                    </a:ext>
                  </a:extLst>
                </a:gridCol>
                <a:gridCol w="656588">
                  <a:extLst>
                    <a:ext uri="{9D8B030D-6E8A-4147-A177-3AD203B41FA5}">
                      <a16:colId xmlns:a16="http://schemas.microsoft.com/office/drawing/2014/main" val="3628577037"/>
                    </a:ext>
                  </a:extLst>
                </a:gridCol>
                <a:gridCol w="782855">
                  <a:extLst>
                    <a:ext uri="{9D8B030D-6E8A-4147-A177-3AD203B41FA5}">
                      <a16:colId xmlns:a16="http://schemas.microsoft.com/office/drawing/2014/main" val="2717961492"/>
                    </a:ext>
                  </a:extLst>
                </a:gridCol>
                <a:gridCol w="845989">
                  <a:extLst>
                    <a:ext uri="{9D8B030D-6E8A-4147-A177-3AD203B41FA5}">
                      <a16:colId xmlns:a16="http://schemas.microsoft.com/office/drawing/2014/main" val="3952926714"/>
                    </a:ext>
                  </a:extLst>
                </a:gridCol>
                <a:gridCol w="833362">
                  <a:extLst>
                    <a:ext uri="{9D8B030D-6E8A-4147-A177-3AD203B41FA5}">
                      <a16:colId xmlns:a16="http://schemas.microsoft.com/office/drawing/2014/main" val="908218238"/>
                    </a:ext>
                  </a:extLst>
                </a:gridCol>
                <a:gridCol w="757602">
                  <a:extLst>
                    <a:ext uri="{9D8B030D-6E8A-4147-A177-3AD203B41FA5}">
                      <a16:colId xmlns:a16="http://schemas.microsoft.com/office/drawing/2014/main" val="2211635761"/>
                    </a:ext>
                  </a:extLst>
                </a:gridCol>
              </a:tblGrid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variable name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variable type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AUC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F1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recall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precision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sensitivity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specificity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accuracy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061778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win_usage_bins100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0.665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0.656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0.729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0.729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0.617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98695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income_bins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0.651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0.526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0.643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0.526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0.708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0.617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5268572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gross_ann_usage_bins100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0.645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0.617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0.639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0.639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0.604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883171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sum_usage_bins100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0.641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0.609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0.650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4635681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ann_base_load_bins100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0.631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0.608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0.608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984894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ln_gross_ann_usage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0.626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0.615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0.659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0.659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0.515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0.587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58378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gross_ann_usage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0.626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0.536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0.479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0.607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0.479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0.690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0.584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840822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sqft_bins10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0.607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0.610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0.659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0.569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0.659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0.580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056100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ann_cooling_kwh_bins100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0.605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0.550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0.521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0.583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0.521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0.627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8108597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sqft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0.601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0.521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0.476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0.476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0.649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0.563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912370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zone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0.619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0.555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0.439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0.569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5586724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ln_win_usage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0.642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0.770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0.551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0.770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0.373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472143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win_usage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0.510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0.446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0.446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0.698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488266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lotsize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0.586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0.293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0.194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0.194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0.868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0.531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63488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rate_cd</a:t>
                      </a:r>
                      <a:endParaRPr lang="en-US" sz="800" b="0" i="0" u="none" strike="noStrike" dirty="0">
                        <a:solidFill>
                          <a:srgbClr val="595959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0.584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0.391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0.284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0.627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0.284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0.832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0.558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5681581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yearbuilt_bins10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0.580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0.499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0.432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0.590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0.432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0.699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0.566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087649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bldg_type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0.676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0.902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0.902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0.231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0.567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389590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has_solar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0.299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0.183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0.814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0.183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0.958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7733750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der303008_res_solar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0.297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0.182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0.813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0.182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0.958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0.570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715072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yearbuilt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0.568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0.586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0.649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0.535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0.649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0.436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605204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ann_cooling_kwh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0.551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0.456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0.388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0.552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0.388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0.685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0.537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724271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shoulder_usage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0.477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0.425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0.425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0.642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0.533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024603"/>
                  </a:ext>
                </a:extLst>
              </a:tr>
              <a:tr h="28502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comparison_gross_ann_usage_eui_bybldg_type_100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0.536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0.529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0.515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0.530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132423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owneroccupied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0.629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0.776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0.529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0.776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0.311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406253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ann_base_load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0.535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0.499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0.455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0.553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0.455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0.632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0.544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030471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der403010_res_hp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0.522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0.112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0.060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0.789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0.060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0.984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0.522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06883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sum_usage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0.514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0.477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0.433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0.533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0.433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0.620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0.526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911185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der103003_res_battery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0.025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0.013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0.829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0.013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0.997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083211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der503012_res_hpwh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0.025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0.013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0.739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0.013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0.995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0.504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293635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gas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0.606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0.767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0.767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0.235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0.501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942896"/>
                  </a:ext>
                </a:extLst>
              </a:tr>
              <a:tr h="28502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other_der_flag_Non-Residential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1.000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1.000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41057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other_der_flag_Residential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categorical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1.000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0.000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1.000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0.500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07720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ln_sum_usage</a:t>
                      </a:r>
                    </a:p>
                  </a:txBody>
                  <a:tcPr marL="4652" marR="4652" marT="4652" marB="0" anchor="b">
                    <a:lnL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continuous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0.486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0.362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0.278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0.519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0.278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0.742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0.510</a:t>
                      </a:r>
                    </a:p>
                  </a:txBody>
                  <a:tcPr marL="4652" marR="4652" marT="4652" marB="0" anchor="b">
                    <a:lnL>
                      <a:noFill/>
                    </a:lnL>
                    <a:lnR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152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2122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97" y="1267678"/>
            <a:ext cx="4006194" cy="49377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Use best multivariate model to predict propensity scores for each location</a:t>
            </a:r>
          </a:p>
        </p:txBody>
      </p:sp>
      <p:sp>
        <p:nvSpPr>
          <p:cNvPr id="8" name="Content Placeholder 11"/>
          <p:cNvSpPr txBox="1">
            <a:spLocks/>
          </p:cNvSpPr>
          <p:nvPr/>
        </p:nvSpPr>
        <p:spPr>
          <a:xfrm>
            <a:off x="8706733" y="1365048"/>
            <a:ext cx="2904076" cy="34221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accent1"/>
                </a:solidFill>
              </a:rPr>
              <a:t>Substation Penetration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346" y="1715954"/>
            <a:ext cx="3363485" cy="44605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2346" y="1267952"/>
            <a:ext cx="4215150" cy="4908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1662" y="5457778"/>
            <a:ext cx="2195672" cy="61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026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0072ED4-939E-BE75-A1B4-C1CD28B71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After producing propensities, calibrate to overall forecast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DEBA28-D73C-2CEF-39F7-938FB33969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13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7926EF6-0237-7B25-1A4E-8C8347441A9D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We use an in-house Python function to calibrate our EV categories like three separate DERs</a:t>
            </a:r>
            <a:endParaRPr lang="en-US" sz="1400" dirty="0"/>
          </a:p>
          <a:p>
            <a:pPr lvl="1"/>
            <a:r>
              <a:rPr lang="en-US" sz="1400" dirty="0"/>
              <a:t>The function calibrates an adoption S-curve according to every location’s propensity while all adding up to the top line forecast</a:t>
            </a:r>
          </a:p>
          <a:p>
            <a:pPr lvl="1"/>
            <a:r>
              <a:rPr lang="en-US" sz="1400" dirty="0"/>
              <a:t>Higher propensity locations will have a quicker uptake in the beginning, but slow down in later years of the forecast (and vice-versa)</a:t>
            </a:r>
          </a:p>
        </p:txBody>
      </p:sp>
      <p:pic>
        <p:nvPicPr>
          <p:cNvPr id="9" name="Picture 8" descr="A graph of different colored lines&#10;&#10;Description automatically generated with medium confidence">
            <a:extLst>
              <a:ext uri="{FF2B5EF4-FFF2-40B4-BE49-F238E27FC236}">
                <a16:creationId xmlns:a16="http://schemas.microsoft.com/office/drawing/2014/main" id="{9185F0D2-CD9E-26EF-EA2F-09B7B90EB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731" y="1384981"/>
            <a:ext cx="5036820" cy="50368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7055DF-45F4-B985-CA27-2DC36AF0BB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947" y="3388571"/>
            <a:ext cx="4456112" cy="295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21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5CD18-B59D-0743-3E1F-76275EB55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4FC3C5C-B777-2739-D9C2-96CA438F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Top-Down EV T&amp;D forecasting:</a:t>
            </a:r>
            <a:br>
              <a:rPr lang="en-US" dirty="0"/>
            </a:br>
            <a:r>
              <a:rPr lang="en-US" dirty="0"/>
              <a:t>examples from the Pennsylvania Statewide evaluator’s Avoided T&amp;D Cost Study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4E1D79-503E-8ACB-F1BE-86C788F83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71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33549" y="676075"/>
            <a:ext cx="10966268" cy="450326"/>
          </a:xfrm>
        </p:spPr>
        <p:txBody>
          <a:bodyPr anchor="t">
            <a:noAutofit/>
          </a:bodyPr>
          <a:lstStyle/>
          <a:p>
            <a:r>
              <a:rPr lang="en-US" dirty="0"/>
              <a:t>Data sources and overall strategy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5CA6854A-5AAF-FD2C-C248-B0245C10E5F9}"/>
              </a:ext>
            </a:extLst>
          </p:cNvPr>
          <p:cNvSpPr txBox="1">
            <a:spLocks/>
          </p:cNvSpPr>
          <p:nvPr/>
        </p:nvSpPr>
        <p:spPr>
          <a:xfrm>
            <a:off x="7433188" y="1608245"/>
            <a:ext cx="3882329" cy="45455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PJM EV forecast</a:t>
            </a:r>
          </a:p>
          <a:p>
            <a:pPr lvl="1"/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Energy consumption (GWh)</a:t>
            </a:r>
          </a:p>
          <a:p>
            <a:pPr lvl="1"/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Vehicle counts</a:t>
            </a:r>
          </a:p>
          <a:p>
            <a:pPr lvl="1"/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MHDV load shape</a:t>
            </a: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NREL EV load shapes</a:t>
            </a:r>
          </a:p>
          <a:p>
            <a:pPr lvl="1"/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LDV home load shape</a:t>
            </a:r>
          </a:p>
          <a:p>
            <a:pPr lvl="1"/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LDV public load shape</a:t>
            </a: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Locations of public chargers (AFDC)</a:t>
            </a: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Feeder geometry (from utilities)</a:t>
            </a: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EV registration data (from PennDOT)</a:t>
            </a: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Commercial property data (SMR)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C3AFBA-BA65-2C3D-3A04-AD66592AD3EF}"/>
              </a:ext>
            </a:extLst>
          </p:cNvPr>
          <p:cNvSpPr/>
          <p:nvPr/>
        </p:nvSpPr>
        <p:spPr>
          <a:xfrm>
            <a:off x="7433187" y="1249233"/>
            <a:ext cx="3882329" cy="36933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 Sources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97DE0C6-5EA3-3FF1-C7F0-873F49213053}"/>
              </a:ext>
            </a:extLst>
          </p:cNvPr>
          <p:cNvSpPr txBox="1">
            <a:spLocks/>
          </p:cNvSpPr>
          <p:nvPr/>
        </p:nvSpPr>
        <p:spPr>
          <a:xfrm>
            <a:off x="633549" y="1303981"/>
            <a:ext cx="6612825" cy="4634703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US" sz="1800" dirty="0"/>
              <a:t>Develop top-line forecast for EV GWh for 15 years</a:t>
            </a:r>
            <a:endParaRPr lang="en-US" sz="1400" dirty="0"/>
          </a:p>
          <a:p>
            <a:pPr marL="666900" lvl="1" indent="-342900">
              <a:buFont typeface="+mj-lt"/>
              <a:buAutoNum type="arabicPeriod"/>
            </a:pPr>
            <a:r>
              <a:rPr lang="en-US" sz="1400" dirty="0"/>
              <a:t>Use PJM as starting point, modify to reflect PA SWE territory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Split forecast into three main EV categories: LDV at-home charging, LDV public charging, and MHDV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Estimate adoption propensity for each EV category at the feeder level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Calibrate feeder-level EV adoption to overall forecast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Estimate hourly EV loads for each category by year and feeder</a:t>
            </a:r>
          </a:p>
        </p:txBody>
      </p:sp>
    </p:spTree>
    <p:extLst>
      <p:ext uri="{BB962C8B-B14F-4D97-AF65-F5344CB8AC3E}">
        <p14:creationId xmlns:p14="http://schemas.microsoft.com/office/powerpoint/2010/main" val="2160640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33549" y="676075"/>
            <a:ext cx="10966268" cy="450326"/>
          </a:xfrm>
        </p:spPr>
        <p:txBody>
          <a:bodyPr anchor="t">
            <a:noAutofit/>
          </a:bodyPr>
          <a:lstStyle/>
          <a:p>
            <a:r>
              <a:rPr lang="en-US" dirty="0"/>
              <a:t>Steps 1+2: develop top-line </a:t>
            </a:r>
            <a:r>
              <a:rPr lang="en-US" dirty="0" err="1"/>
              <a:t>ev</a:t>
            </a:r>
            <a:r>
              <a:rPr lang="en-US" dirty="0"/>
              <a:t> GWh forecast, split into each EV CATEGORY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1EF92-E2D0-5CE8-68F2-6F79B43E22F5}"/>
              </a:ext>
            </a:extLst>
          </p:cNvPr>
          <p:cNvSpPr txBox="1">
            <a:spLocks/>
          </p:cNvSpPr>
          <p:nvPr/>
        </p:nvSpPr>
        <p:spPr>
          <a:xfrm>
            <a:off x="597611" y="1313817"/>
            <a:ext cx="10984788" cy="4811454"/>
          </a:xfrm>
          <a:prstGeom prst="rect">
            <a:avLst/>
          </a:prstGeom>
        </p:spPr>
        <p:txBody>
          <a:bodyPr/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740DC8-9B4E-936A-15A4-566E77937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362" y="1129393"/>
            <a:ext cx="7062788" cy="2120876"/>
          </a:xfrm>
          <a:prstGeom prst="rect">
            <a:avLst/>
          </a:prstGeom>
        </p:spPr>
      </p:pic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50C2B5DC-7D65-94F9-2083-23B01B28C923}"/>
              </a:ext>
            </a:extLst>
          </p:cNvPr>
          <p:cNvSpPr txBox="1">
            <a:spLocks/>
          </p:cNvSpPr>
          <p:nvPr/>
        </p:nvSpPr>
        <p:spPr>
          <a:xfrm>
            <a:off x="633549" y="1602658"/>
            <a:ext cx="3825813" cy="4538773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PJM published EV usage estimates and counts for each zone for 2024-2039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Some zones map 1:1 to utilities; for those that don’t, estimate multiplier based on ratio of utility peak to zone peak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Use vehicle miles traveled and efficiency assumptions for LDV and MHDV to determine LDV/MHDV split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Divide LDV GWh into at-home and public charging proportional to the area under the stacked load shape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A877CDA-D8E5-8C12-A9FD-70A19C120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362" y="3539110"/>
            <a:ext cx="3462482" cy="287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776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33549" y="676075"/>
            <a:ext cx="10966268" cy="450326"/>
          </a:xfrm>
        </p:spPr>
        <p:txBody>
          <a:bodyPr anchor="t">
            <a:noAutofit/>
          </a:bodyPr>
          <a:lstStyle/>
          <a:p>
            <a:r>
              <a:rPr lang="en-US" dirty="0"/>
              <a:t>Steps 1+2: develop top-line </a:t>
            </a:r>
            <a:r>
              <a:rPr lang="en-US" dirty="0" err="1"/>
              <a:t>ev</a:t>
            </a:r>
            <a:r>
              <a:rPr lang="en-US" dirty="0"/>
              <a:t> GWh forecast, split into each EV CATEGORY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1EF92-E2D0-5CE8-68F2-6F79B43E22F5}"/>
              </a:ext>
            </a:extLst>
          </p:cNvPr>
          <p:cNvSpPr txBox="1">
            <a:spLocks/>
          </p:cNvSpPr>
          <p:nvPr/>
        </p:nvSpPr>
        <p:spPr>
          <a:xfrm>
            <a:off x="597611" y="1313817"/>
            <a:ext cx="10984788" cy="4811454"/>
          </a:xfrm>
          <a:prstGeom prst="rect">
            <a:avLst/>
          </a:prstGeom>
        </p:spPr>
        <p:txBody>
          <a:bodyPr/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0C2FBC-8E4A-0F01-ED18-E205DCD6B673}"/>
              </a:ext>
            </a:extLst>
          </p:cNvPr>
          <p:cNvGraphicFramePr>
            <a:graphicFrameLocks noGrp="1"/>
          </p:cNvGraphicFramePr>
          <p:nvPr/>
        </p:nvGraphicFramePr>
        <p:xfrm>
          <a:off x="597610" y="1616364"/>
          <a:ext cx="10996776" cy="4565566"/>
        </p:xfrm>
        <a:graphic>
          <a:graphicData uri="http://schemas.openxmlformats.org/drawingml/2006/table">
            <a:tbl>
              <a:tblPr firstRow="1" firstCol="1" bandRow="1"/>
              <a:tblGrid>
                <a:gridCol w="1374597">
                  <a:extLst>
                    <a:ext uri="{9D8B030D-6E8A-4147-A177-3AD203B41FA5}">
                      <a16:colId xmlns:a16="http://schemas.microsoft.com/office/drawing/2014/main" val="3132793262"/>
                    </a:ext>
                  </a:extLst>
                </a:gridCol>
                <a:gridCol w="1374597">
                  <a:extLst>
                    <a:ext uri="{9D8B030D-6E8A-4147-A177-3AD203B41FA5}">
                      <a16:colId xmlns:a16="http://schemas.microsoft.com/office/drawing/2014/main" val="2478450443"/>
                    </a:ext>
                  </a:extLst>
                </a:gridCol>
                <a:gridCol w="1374597">
                  <a:extLst>
                    <a:ext uri="{9D8B030D-6E8A-4147-A177-3AD203B41FA5}">
                      <a16:colId xmlns:a16="http://schemas.microsoft.com/office/drawing/2014/main" val="3901159266"/>
                    </a:ext>
                  </a:extLst>
                </a:gridCol>
                <a:gridCol w="1374597">
                  <a:extLst>
                    <a:ext uri="{9D8B030D-6E8A-4147-A177-3AD203B41FA5}">
                      <a16:colId xmlns:a16="http://schemas.microsoft.com/office/drawing/2014/main" val="3809304024"/>
                    </a:ext>
                  </a:extLst>
                </a:gridCol>
                <a:gridCol w="1374597">
                  <a:extLst>
                    <a:ext uri="{9D8B030D-6E8A-4147-A177-3AD203B41FA5}">
                      <a16:colId xmlns:a16="http://schemas.microsoft.com/office/drawing/2014/main" val="3249117563"/>
                    </a:ext>
                  </a:extLst>
                </a:gridCol>
                <a:gridCol w="1374597">
                  <a:extLst>
                    <a:ext uri="{9D8B030D-6E8A-4147-A177-3AD203B41FA5}">
                      <a16:colId xmlns:a16="http://schemas.microsoft.com/office/drawing/2014/main" val="776877584"/>
                    </a:ext>
                  </a:extLst>
                </a:gridCol>
                <a:gridCol w="1374597">
                  <a:extLst>
                    <a:ext uri="{9D8B030D-6E8A-4147-A177-3AD203B41FA5}">
                      <a16:colId xmlns:a16="http://schemas.microsoft.com/office/drawing/2014/main" val="1676511349"/>
                    </a:ext>
                  </a:extLst>
                </a:gridCol>
                <a:gridCol w="1374597">
                  <a:extLst>
                    <a:ext uri="{9D8B030D-6E8A-4147-A177-3AD203B41FA5}">
                      <a16:colId xmlns:a16="http://schemas.microsoft.com/office/drawing/2014/main" val="2492838996"/>
                    </a:ext>
                  </a:extLst>
                </a:gridCol>
              </a:tblGrid>
              <a:tr h="24029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highlight>
                            <a:srgbClr val="0098D7"/>
                          </a:highlight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Year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highlight>
                          <a:srgbClr val="0098D7"/>
                        </a:highlight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highlight>
                            <a:srgbClr val="0098D7"/>
                          </a:highlight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 SWE Forecast (GWh)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highlight>
                          <a:srgbClr val="0098D7"/>
                        </a:highlight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highlight>
                            <a:srgbClr val="0098D7"/>
                          </a:highlight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highlight>
                          <a:srgbClr val="0098D7"/>
                        </a:highlight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highlight>
                            <a:srgbClr val="0098D7"/>
                          </a:highlight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 SWE Forecast (% of total)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highlight>
                          <a:srgbClr val="0098D7"/>
                        </a:highlight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6901783"/>
                  </a:ext>
                </a:extLst>
              </a:tr>
              <a:tr h="4805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highlight>
                            <a:srgbClr val="0098D7"/>
                          </a:highlight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LDV At-Home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highlight>
                          <a:srgbClr val="0098D7"/>
                        </a:highlight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highlight>
                            <a:srgbClr val="0098D7"/>
                          </a:highlight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LDV Public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highlight>
                          <a:srgbClr val="0098D7"/>
                        </a:highlight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highlight>
                            <a:srgbClr val="0098D7"/>
                          </a:highlight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MHDV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highlight>
                          <a:srgbClr val="0098D7"/>
                        </a:highlight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highlight>
                            <a:srgbClr val="0098D7"/>
                          </a:highlight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LDV At-Home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highlight>
                          <a:srgbClr val="0098D7"/>
                        </a:highlight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highlight>
                            <a:srgbClr val="0098D7"/>
                          </a:highlight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LDV Public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highlight>
                          <a:srgbClr val="0098D7"/>
                        </a:highlight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highlight>
                            <a:srgbClr val="0098D7"/>
                          </a:highlight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MHDV</a:t>
                      </a:r>
                      <a:endParaRPr lang="en-US" sz="1400" dirty="0">
                        <a:solidFill>
                          <a:srgbClr val="424242"/>
                        </a:solidFill>
                        <a:effectLst/>
                        <a:highlight>
                          <a:srgbClr val="0098D7"/>
                        </a:highlight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079760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44.5%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13.8%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41.7%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46672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870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45.3%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14.0%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40.7%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7946683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688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643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1,543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44.6%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13.8%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41.7%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2980678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2027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1,002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971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2,283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43.9%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13.6%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42.5%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5315630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2028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1,327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1,337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3,074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43.2%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13.3%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43.5%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8462817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2029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1,695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1,771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3,989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42.5%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13.1%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44.4%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690500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2030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2,096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648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2,223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4,966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42.2%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44.8%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4721426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2031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2,594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802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2,767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6,162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42.1%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44.9%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7449351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2032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3,168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979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3,392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7,539</a:t>
                      </a:r>
                      <a:endParaRPr lang="en-US" sz="1400" dirty="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42.0%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45.0%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8167742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2033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3,766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1,164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4,056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8,986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41.9%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45.1%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2556176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4,457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1,377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4,833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10,667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41.8%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12.9%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45.3%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066273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2035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5,227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1,615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5,721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12,564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41.6%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12.9%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45.5%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0728092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2036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6,037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1,865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6,654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14,556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41.5%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12.8%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45.7%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6909646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2037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6,849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2,116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7,593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16,558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41.4%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12.8%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45.9%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9003671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2038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7,684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2,374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8,558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18,616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41.3%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12.8%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46.0%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00643"/>
                  </a:ext>
                </a:extLst>
              </a:tr>
              <a:tr h="2402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2039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8,635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2,668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9,668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20,972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41.2%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12.7%</a:t>
                      </a:r>
                      <a:endParaRPr lang="en-US" sz="140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46.1%</a:t>
                      </a:r>
                      <a:endParaRPr lang="en-US" sz="1400" dirty="0">
                        <a:solidFill>
                          <a:srgbClr val="424242"/>
                        </a:solidFill>
                        <a:effectLst/>
                        <a:latin typeface="Corbel" panose="020B0503020204020204" pitchFamily="34" charset="0"/>
                        <a:ea typeface="HGGothicM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8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3178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203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19E10-F66A-6CDA-E5E5-F3824A804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DE4E4-BA43-9324-F82E-0A9B1FBB2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547113"/>
          </a:xfrm>
        </p:spPr>
        <p:txBody>
          <a:bodyPr/>
          <a:lstStyle/>
          <a:p>
            <a:r>
              <a:rPr lang="en-US" dirty="0"/>
              <a:t>Step 3: Estimate Feeder propensities for each EV type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840C27-E25C-B14A-10EF-3E802F8F58A8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304780" y="1636876"/>
            <a:ext cx="3608287" cy="4313076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5DAE8C-EA4C-0C20-102A-B6045E1E23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5DC1CBD-0B73-FD0C-8BCD-01E31542AB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01181" y="1636335"/>
            <a:ext cx="3402250" cy="4313616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2000" dirty="0"/>
              <a:t>After mapping feeders to zip codes, zip code counts of EV and regular vehicle registrations are allocated in proportion to feeder peaks within a zip code</a:t>
            </a:r>
          </a:p>
          <a:p>
            <a:r>
              <a:rPr lang="en-US" sz="2000" dirty="0"/>
              <a:t>Feeder-level “EV share” is used as a propensity score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009ACF9-424B-E2B6-CD08-7E346DDA451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01181" y="1282637"/>
            <a:ext cx="3402250" cy="354237"/>
          </a:xfrm>
        </p:spPr>
        <p:txBody>
          <a:bodyPr/>
          <a:lstStyle/>
          <a:p>
            <a:r>
              <a:rPr lang="en-US" dirty="0"/>
              <a:t>LDV Home Charging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C10071F-85BD-FF47-CA24-72106FA972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98928" y="1282638"/>
            <a:ext cx="3608286" cy="353695"/>
          </a:xfrm>
        </p:spPr>
        <p:txBody>
          <a:bodyPr/>
          <a:lstStyle/>
          <a:p>
            <a:r>
              <a:rPr lang="en-US" dirty="0"/>
              <a:t>LDV Work/Public Charging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FFD368B5-2789-C4C2-D9A7-5ECC00D91CEA}"/>
              </a:ext>
            </a:extLst>
          </p:cNvPr>
          <p:cNvSpPr txBox="1">
            <a:spLocks/>
          </p:cNvSpPr>
          <p:nvPr/>
        </p:nvSpPr>
        <p:spPr>
          <a:xfrm>
            <a:off x="8209588" y="1636335"/>
            <a:ext cx="3608287" cy="4313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Font typeface="Wingdings 2" panose="05020102010507070707" pitchFamily="18" charset="2"/>
              <a:buNone/>
            </a:pPr>
            <a:endParaRPr lang="en-US" dirty="0"/>
          </a:p>
          <a:p>
            <a:endParaRPr lang="en-US" sz="1800" dirty="0">
              <a:solidFill>
                <a:schemeClr val="bg2">
                  <a:lumMod val="50000"/>
                </a:schemeClr>
              </a:solidFill>
            </a:endParaRPr>
          </a:p>
          <a:p>
            <a:pPr marL="324000" lvl="1" indent="0">
              <a:buFont typeface="Wingdings" panose="05000000000000000000" pitchFamily="2" charset="2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E11A6C7-C639-8D52-4AF6-34EF2FD7CAA0}"/>
              </a:ext>
            </a:extLst>
          </p:cNvPr>
          <p:cNvSpPr txBox="1">
            <a:spLocks/>
          </p:cNvSpPr>
          <p:nvPr/>
        </p:nvSpPr>
        <p:spPr>
          <a:xfrm>
            <a:off x="8203736" y="1282097"/>
            <a:ext cx="3608286" cy="353695"/>
          </a:xfrm>
          <a:prstGeom prst="rect">
            <a:avLst/>
          </a:prstGeom>
          <a:solidFill>
            <a:schemeClr val="accent1"/>
          </a:solidFill>
          <a:ln w="12700" cap="rnd" cmpd="sng" algn="ctr">
            <a:solidFill>
              <a:schemeClr val="bg2"/>
            </a:solidFill>
            <a:prstDash val="solid"/>
          </a:ln>
          <a:effectLst/>
        </p:spPr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None/>
              <a:defRPr lang="en-US" sz="1800" b="1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lang="en-US" sz="1800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lang="en-US" sz="1800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lang="en-US" sz="1800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lang="en-US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MHDV Charging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7AB886-C3D9-6B8D-22A7-9A28553F9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305" y="4369454"/>
            <a:ext cx="2592002" cy="1579957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8928D1C8-A228-21C3-3D8C-7CAEF5773968}"/>
              </a:ext>
            </a:extLst>
          </p:cNvPr>
          <p:cNvSpPr txBox="1">
            <a:spLocks/>
          </p:cNvSpPr>
          <p:nvPr/>
        </p:nvSpPr>
        <p:spPr>
          <a:xfrm>
            <a:off x="4312783" y="1645008"/>
            <a:ext cx="3606135" cy="43136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91440" tIns="45720" rIns="91440" bIns="45720" rtlCol="0" anchor="t">
            <a:normAutofit lnSpcReduction="1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After mapping public charging stations to feeders, the proportion at each feeder of the total statewide ports is used as a propensity score. For example, if 2 ports are at one feeder and there are 2000 ports in PA, p-score = .001</a:t>
            </a:r>
          </a:p>
          <a:p>
            <a:r>
              <a:rPr lang="en-US" sz="1800" dirty="0"/>
              <a:t>For feeders without chargers, give them a nonzero propensity much lower than the feeders with chargers—more public charging locations will pop up eventually, but existing charging locations will take off first</a:t>
            </a:r>
          </a:p>
          <a:p>
            <a:endParaRPr lang="en-US" sz="1800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F52A7AA1-52B3-CFA3-D37B-76D7530EC138}"/>
              </a:ext>
            </a:extLst>
          </p:cNvPr>
          <p:cNvSpPr txBox="1">
            <a:spLocks/>
          </p:cNvSpPr>
          <p:nvPr/>
        </p:nvSpPr>
        <p:spPr>
          <a:xfrm>
            <a:off x="8208558" y="1645008"/>
            <a:ext cx="3603464" cy="43136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After mapping all commercial properties in PA to feeders, filter to industries that use medium- or heavy-duty vehicles and have potential to electrify (transportation, public schools, mining, etc.)</a:t>
            </a:r>
          </a:p>
          <a:p>
            <a:r>
              <a:rPr lang="en-US" sz="2000" dirty="0"/>
              <a:t>Use the proportion at each feeder of total statewide commercial square footage as a propensity score (similar to LDV public)</a:t>
            </a:r>
          </a:p>
          <a:p>
            <a:r>
              <a:rPr lang="en-US" sz="2000" dirty="0"/>
              <a:t>For feeders without commercial square footage, use a nonzero propensity that is much lower—these locations will grow eventually but commercial corridors will grow faster and earlier</a:t>
            </a:r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Font typeface="Wingdings 2" panose="05020102010507070707" pitchFamily="18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09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33549" y="676075"/>
            <a:ext cx="10966268" cy="450326"/>
          </a:xfrm>
        </p:spPr>
        <p:txBody>
          <a:bodyPr anchor="t">
            <a:noAutofit/>
          </a:bodyPr>
          <a:lstStyle/>
          <a:p>
            <a:r>
              <a:rPr lang="en-US" dirty="0"/>
              <a:t>Step 4: Calibrate feeder propensities to overall forecast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1EF92-E2D0-5CE8-68F2-6F79B43E22F5}"/>
              </a:ext>
            </a:extLst>
          </p:cNvPr>
          <p:cNvSpPr txBox="1">
            <a:spLocks/>
          </p:cNvSpPr>
          <p:nvPr/>
        </p:nvSpPr>
        <p:spPr>
          <a:xfrm>
            <a:off x="597611" y="1313817"/>
            <a:ext cx="10984788" cy="4811454"/>
          </a:xfrm>
          <a:prstGeom prst="rect">
            <a:avLst/>
          </a:prstGeom>
        </p:spPr>
        <p:txBody>
          <a:bodyPr/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8781C75C-0CED-7AE8-AAF9-008696CE2221}"/>
              </a:ext>
            </a:extLst>
          </p:cNvPr>
          <p:cNvSpPr txBox="1">
            <a:spLocks/>
          </p:cNvSpPr>
          <p:nvPr/>
        </p:nvSpPr>
        <p:spPr>
          <a:xfrm>
            <a:off x="633549" y="1313817"/>
            <a:ext cx="10948850" cy="4538773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We can use a DSA function to calibrate our EV categories like three separate DERs</a:t>
            </a:r>
            <a:endParaRPr lang="en-US" sz="14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400" dirty="0"/>
              <a:t>The function calibrates an adoption S-curve according to every location’s propensity while all adding up to the top line forecast</a:t>
            </a:r>
          </a:p>
          <a:p>
            <a:pPr marL="324000" lvl="1" indent="0">
              <a:buNone/>
            </a:pPr>
            <a:endParaRPr lang="en-US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15FE95-2EDF-AD6B-D039-81CDE9B2E4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" t="1780" r="-49" b="1243"/>
          <a:stretch/>
        </p:blipFill>
        <p:spPr>
          <a:xfrm>
            <a:off x="1891245" y="2088134"/>
            <a:ext cx="8397520" cy="409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221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C1F19-843B-B93F-47E8-81603BF49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top-down and Bottom-up methods are different approaches to answer the same questions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DA7029-CCA6-9831-C851-8677F0BC12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851F62-3FF8-B78B-7E8C-C6D71ECCD55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How much EV adoption can we expect in different parts of a utility’s service territory?</a:t>
            </a:r>
          </a:p>
          <a:p>
            <a:r>
              <a:rPr lang="en-US" dirty="0"/>
              <a:t>What customer characteristics influence EV adoption?</a:t>
            </a:r>
          </a:p>
          <a:p>
            <a:r>
              <a:rPr lang="en-US" dirty="0"/>
              <a:t>What will be the impact of increasing EV adoption on the T&amp;D system?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7561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33549" y="676075"/>
            <a:ext cx="10966268" cy="450326"/>
          </a:xfrm>
        </p:spPr>
        <p:txBody>
          <a:bodyPr anchor="t">
            <a:noAutofit/>
          </a:bodyPr>
          <a:lstStyle/>
          <a:p>
            <a:r>
              <a:rPr lang="en-US" dirty="0"/>
              <a:t>Step 5: Estimate hourly </a:t>
            </a:r>
            <a:r>
              <a:rPr lang="en-US" dirty="0" err="1"/>
              <a:t>ev</a:t>
            </a:r>
            <a:r>
              <a:rPr lang="en-US" dirty="0"/>
              <a:t> loads by year and feeder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1EF92-E2D0-5CE8-68F2-6F79B43E22F5}"/>
              </a:ext>
            </a:extLst>
          </p:cNvPr>
          <p:cNvSpPr txBox="1">
            <a:spLocks/>
          </p:cNvSpPr>
          <p:nvPr/>
        </p:nvSpPr>
        <p:spPr>
          <a:xfrm>
            <a:off x="597611" y="1313817"/>
            <a:ext cx="10984788" cy="4811454"/>
          </a:xfrm>
          <a:prstGeom prst="rect">
            <a:avLst/>
          </a:prstGeom>
        </p:spPr>
        <p:txBody>
          <a:bodyPr/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8781C75C-0CED-7AE8-AAF9-008696CE2221}"/>
              </a:ext>
            </a:extLst>
          </p:cNvPr>
          <p:cNvSpPr txBox="1">
            <a:spLocks/>
          </p:cNvSpPr>
          <p:nvPr/>
        </p:nvSpPr>
        <p:spPr>
          <a:xfrm>
            <a:off x="633549" y="1313817"/>
            <a:ext cx="10948850" cy="4538773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The calibration function outputs annual MWh by feeder by year for each EV type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To estimate hourly loads, divide by 365 and multiply by normalized load shape (all hours add to 1)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Each EV type gets multiplied by its own load shape: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800" dirty="0"/>
          </a:p>
          <a:p>
            <a:pPr>
              <a:buFont typeface="Wingdings" panose="05000000000000000000" pitchFamily="2" charset="2"/>
              <a:buChar char="§"/>
            </a:pPr>
            <a:endParaRPr lang="en-US" sz="1800" dirty="0"/>
          </a:p>
          <a:p>
            <a:pPr>
              <a:buFont typeface="Wingdings" panose="05000000000000000000" pitchFamily="2" charset="2"/>
              <a:buChar char="§"/>
            </a:pPr>
            <a:endParaRPr lang="en-US" sz="1800" dirty="0"/>
          </a:p>
          <a:p>
            <a:pPr>
              <a:buFont typeface="Wingdings" panose="05000000000000000000" pitchFamily="2" charset="2"/>
              <a:buChar char="§"/>
            </a:pPr>
            <a:endParaRPr lang="en-US" sz="1800" dirty="0"/>
          </a:p>
          <a:p>
            <a:pPr>
              <a:buFont typeface="Wingdings" panose="05000000000000000000" pitchFamily="2" charset="2"/>
              <a:buChar char="§"/>
            </a:pPr>
            <a:endParaRPr lang="en-US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After creating hourly loads for each EV type, collapse to the feeder-year level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Each feeder-year shape will be a linear function of these three load shapes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800" dirty="0"/>
          </a:p>
          <a:p>
            <a:pPr>
              <a:buFont typeface="Wingdings" panose="05000000000000000000" pitchFamily="2" charset="2"/>
              <a:buChar char="§"/>
            </a:pPr>
            <a:endParaRPr lang="en-US" sz="1400" dirty="0"/>
          </a:p>
          <a:p>
            <a:pPr>
              <a:buFont typeface="Wingdings" panose="05000000000000000000" pitchFamily="2" charset="2"/>
              <a:buChar char="§"/>
            </a:pPr>
            <a:endParaRPr lang="en-US" sz="14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205AE6A-19B8-889B-EC62-8B09A08BD3FA}"/>
              </a:ext>
            </a:extLst>
          </p:cNvPr>
          <p:cNvGrpSpPr/>
          <p:nvPr/>
        </p:nvGrpSpPr>
        <p:grpSpPr>
          <a:xfrm>
            <a:off x="462636" y="2575188"/>
            <a:ext cx="11210841" cy="1817761"/>
            <a:chOff x="462636" y="2575188"/>
            <a:chExt cx="11210841" cy="1817761"/>
          </a:xfrm>
        </p:grpSpPr>
        <p:sp>
          <p:nvSpPr>
            <p:cNvPr id="4" name="Text Placeholder 6">
              <a:extLst>
                <a:ext uri="{FF2B5EF4-FFF2-40B4-BE49-F238E27FC236}">
                  <a16:creationId xmlns:a16="http://schemas.microsoft.com/office/drawing/2014/main" id="{965519A1-781F-492F-3033-FFE69A0F8ED2}"/>
                </a:ext>
              </a:extLst>
            </p:cNvPr>
            <p:cNvSpPr txBox="1">
              <a:spLocks/>
            </p:cNvSpPr>
            <p:nvPr/>
          </p:nvSpPr>
          <p:spPr>
            <a:xfrm>
              <a:off x="462636" y="2575728"/>
              <a:ext cx="3402250" cy="354237"/>
            </a:xfrm>
            <a:prstGeom prst="rect">
              <a:avLst/>
            </a:prstGeom>
            <a:solidFill>
              <a:srgbClr val="0098D7"/>
            </a:solidFill>
            <a:ln w="12700" cap="rnd" cmpd="sng" algn="ctr">
              <a:solidFill>
                <a:srgbClr val="EBEBEB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4"/>
                </a:buClr>
                <a:buSzPct val="92000"/>
                <a:buFont typeface="Wingdings 2" panose="05020102010507070707" pitchFamily="18" charset="2"/>
                <a:buNone/>
                <a:defRPr lang="en-US" sz="1800" b="1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30000" indent="-306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92000"/>
                <a:buFont typeface="Wingdings" panose="05000000000000000000" pitchFamily="2" charset="2"/>
                <a:buChar char="Ø"/>
                <a:defRPr lang="en-US" sz="1800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00000" indent="-270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3"/>
                </a:buClr>
                <a:buSzPct val="92000"/>
                <a:buFont typeface="Courier New" panose="02070309020205020404" pitchFamily="49" charset="0"/>
                <a:buChar char="o"/>
                <a:defRPr lang="en-US" sz="1800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42000" indent="-234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lang="en-US" sz="1800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02000" indent="-234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lang="en-US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9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2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5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8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600"/>
                </a:spcAft>
                <a:buClr>
                  <a:srgbClr val="E66827"/>
                </a:buClr>
                <a:buSzPct val="92000"/>
                <a:buFont typeface="Wingdings 2" panose="05020102010507070707" pitchFamily="18" charset="2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rPr>
                <a:t>LDV Home Charging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rbel"/>
                <a:ea typeface="+mn-ea"/>
                <a:cs typeface="+mn-cs"/>
              </a:endParaRPr>
            </a:p>
          </p:txBody>
        </p:sp>
        <p:sp>
          <p:nvSpPr>
            <p:cNvPr id="6" name="Text Placeholder 7">
              <a:extLst>
                <a:ext uri="{FF2B5EF4-FFF2-40B4-BE49-F238E27FC236}">
                  <a16:creationId xmlns:a16="http://schemas.microsoft.com/office/drawing/2014/main" id="{8C1CF238-423A-87FA-9BFE-F5471E7AF6C3}"/>
                </a:ext>
              </a:extLst>
            </p:cNvPr>
            <p:cNvSpPr txBox="1">
              <a:spLocks/>
            </p:cNvSpPr>
            <p:nvPr/>
          </p:nvSpPr>
          <p:spPr>
            <a:xfrm>
              <a:off x="4160383" y="2575729"/>
              <a:ext cx="3608286" cy="353695"/>
            </a:xfrm>
            <a:prstGeom prst="rect">
              <a:avLst/>
            </a:prstGeom>
            <a:solidFill>
              <a:srgbClr val="0098D7"/>
            </a:solidFill>
            <a:ln w="12700" cap="rnd" cmpd="sng" algn="ctr">
              <a:solidFill>
                <a:srgbClr val="EBEBEB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4"/>
                </a:buClr>
                <a:buSzPct val="92000"/>
                <a:buFont typeface="Wingdings 2" panose="05020102010507070707" pitchFamily="18" charset="2"/>
                <a:buNone/>
                <a:defRPr lang="en-US" sz="1800" b="1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30000" indent="-306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92000"/>
                <a:buFont typeface="Wingdings" panose="05000000000000000000" pitchFamily="2" charset="2"/>
                <a:buChar char="Ø"/>
                <a:defRPr lang="en-US" sz="1800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00000" indent="-270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3"/>
                </a:buClr>
                <a:buSzPct val="92000"/>
                <a:buFont typeface="Courier New" panose="02070309020205020404" pitchFamily="49" charset="0"/>
                <a:buChar char="o"/>
                <a:defRPr lang="en-US" sz="1800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42000" indent="-234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lang="en-US" sz="1800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02000" indent="-234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lang="en-US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9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2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5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8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600"/>
                </a:spcAft>
                <a:buClr>
                  <a:srgbClr val="E66827"/>
                </a:buClr>
                <a:buSzPct val="92000"/>
                <a:buFont typeface="Wingdings 2" panose="05020102010507070707" pitchFamily="18" charset="2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rPr>
                <a:t>LDV Work/Public Charging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rbel"/>
                <a:ea typeface="+mn-ea"/>
                <a:cs typeface="+mn-cs"/>
              </a:endParaRPr>
            </a:p>
          </p:txBody>
        </p:sp>
        <p:sp>
          <p:nvSpPr>
            <p:cNvPr id="8" name="Text Placeholder 7">
              <a:extLst>
                <a:ext uri="{FF2B5EF4-FFF2-40B4-BE49-F238E27FC236}">
                  <a16:creationId xmlns:a16="http://schemas.microsoft.com/office/drawing/2014/main" id="{E7B25BEC-9B1B-3B54-CC39-5B3CC08B5EA4}"/>
                </a:ext>
              </a:extLst>
            </p:cNvPr>
            <p:cNvSpPr txBox="1">
              <a:spLocks/>
            </p:cNvSpPr>
            <p:nvPr/>
          </p:nvSpPr>
          <p:spPr>
            <a:xfrm>
              <a:off x="8065191" y="2575188"/>
              <a:ext cx="3608286" cy="353695"/>
            </a:xfrm>
            <a:prstGeom prst="rect">
              <a:avLst/>
            </a:prstGeom>
            <a:solidFill>
              <a:srgbClr val="0098D7"/>
            </a:solidFill>
            <a:ln w="12700" cap="rnd" cmpd="sng" algn="ctr">
              <a:solidFill>
                <a:srgbClr val="EBEBEB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3"/>
                </a:buClr>
                <a:buSzPct val="92000"/>
                <a:buFont typeface="Wingdings 2" panose="05020102010507070707" pitchFamily="18" charset="2"/>
                <a:buNone/>
                <a:defRPr lang="en-US" sz="1800" b="1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30000" indent="-306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tx1"/>
                </a:buClr>
                <a:buSzPct val="92000"/>
                <a:buFont typeface="Wingdings" panose="05000000000000000000" pitchFamily="2" charset="2"/>
                <a:buChar char="Ø"/>
                <a:defRPr lang="en-US" sz="1800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00000" indent="-270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3"/>
                </a:buClr>
                <a:buSzPct val="92000"/>
                <a:buFont typeface="Courier New" panose="02070309020205020404" pitchFamily="49" charset="0"/>
                <a:buChar char="o"/>
                <a:defRPr lang="en-US" sz="1800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42000" indent="-234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lang="en-US" sz="1800" kern="1200" smtClean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02000" indent="-2340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lang="en-US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9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2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5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800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2"/>
                </a:buClr>
                <a:buSzPct val="92000"/>
                <a:buFont typeface="Wingdings 2" panose="05020102010507070707" pitchFamily="18" charset="2"/>
                <a:buChar char=""/>
                <a:defRPr sz="1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600"/>
                </a:spcAft>
                <a:buClr>
                  <a:srgbClr val="8D82A3"/>
                </a:buClr>
                <a:buSzPct val="92000"/>
                <a:buFont typeface="Wingdings 2" panose="05020102010507070707" pitchFamily="18" charset="2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rPr>
                <a:t>MHDV Charging</a:t>
              </a:r>
            </a:p>
          </p:txBody>
        </p:sp>
        <p:pic>
          <p:nvPicPr>
            <p:cNvPr id="9" name="Picture 8" descr="A graph with a line&#10;&#10;Description automatically generated">
              <a:extLst>
                <a:ext uri="{FF2B5EF4-FFF2-40B4-BE49-F238E27FC236}">
                  <a16:creationId xmlns:a16="http://schemas.microsoft.com/office/drawing/2014/main" id="{942AEACC-D545-94E5-5909-B662A0074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881" y="3094921"/>
              <a:ext cx="2905760" cy="1298028"/>
            </a:xfrm>
            <a:prstGeom prst="rect">
              <a:avLst/>
            </a:prstGeom>
          </p:spPr>
        </p:pic>
        <p:pic>
          <p:nvPicPr>
            <p:cNvPr id="10" name="Picture 9" descr="A graph with a line&#10;&#10;Description automatically generated">
              <a:extLst>
                <a:ext uri="{FF2B5EF4-FFF2-40B4-BE49-F238E27FC236}">
                  <a16:creationId xmlns:a16="http://schemas.microsoft.com/office/drawing/2014/main" id="{D9228ACF-785B-31D2-B773-D74034FEC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9414" y="3094920"/>
              <a:ext cx="2905760" cy="1298028"/>
            </a:xfrm>
            <a:prstGeom prst="rect">
              <a:avLst/>
            </a:prstGeom>
          </p:spPr>
        </p:pic>
        <p:pic>
          <p:nvPicPr>
            <p:cNvPr id="11" name="Picture 10" descr="A graph with a line&#10;&#10;Description automatically generated">
              <a:extLst>
                <a:ext uri="{FF2B5EF4-FFF2-40B4-BE49-F238E27FC236}">
                  <a16:creationId xmlns:a16="http://schemas.microsoft.com/office/drawing/2014/main" id="{052A2138-8958-4846-E7F6-743FD53E9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4573" y="3094920"/>
              <a:ext cx="2905763" cy="1298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9451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33549" y="676075"/>
            <a:ext cx="10966268" cy="450326"/>
          </a:xfrm>
        </p:spPr>
        <p:txBody>
          <a:bodyPr anchor="t">
            <a:noAutofit/>
          </a:bodyPr>
          <a:lstStyle/>
          <a:p>
            <a:r>
              <a:rPr lang="en-US" dirty="0"/>
              <a:t>Example 2025 and 2030 hourly load for a Duquesne feeder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1EF92-E2D0-5CE8-68F2-6F79B43E22F5}"/>
              </a:ext>
            </a:extLst>
          </p:cNvPr>
          <p:cNvSpPr txBox="1">
            <a:spLocks/>
          </p:cNvSpPr>
          <p:nvPr/>
        </p:nvSpPr>
        <p:spPr>
          <a:xfrm>
            <a:off x="1219601" y="1182262"/>
            <a:ext cx="9794164" cy="450326"/>
          </a:xfrm>
          <a:prstGeom prst="rect">
            <a:avLst/>
          </a:prstGeom>
        </p:spPr>
        <p:txBody>
          <a:bodyPr/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Ex</a:t>
            </a:r>
            <a:endParaRPr lang="en-US" b="1" dirty="0"/>
          </a:p>
        </p:txBody>
      </p:sp>
      <p:pic>
        <p:nvPicPr>
          <p:cNvPr id="5" name="Picture 4" descr="A graph with a line and a line&#10;&#10;Description automatically generated">
            <a:extLst>
              <a:ext uri="{FF2B5EF4-FFF2-40B4-BE49-F238E27FC236}">
                <a16:creationId xmlns:a16="http://schemas.microsoft.com/office/drawing/2014/main" id="{9339898F-A283-7FB1-C19B-1ED8D1B0A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93" y="1182262"/>
            <a:ext cx="10535014" cy="470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620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65123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kern="1200" cap="all" dirty="0">
                <a:latin typeface="+mj-lt"/>
                <a:ea typeface="+mj-ea"/>
                <a:cs typeface="Segoe UI Semibold" panose="020B0702040204020203" pitchFamily="34" charset="0"/>
              </a:rPr>
              <a:t>Distribution of </a:t>
            </a:r>
            <a:r>
              <a:rPr lang="en-US" b="1" kern="1200" cap="all" dirty="0" err="1">
                <a:latin typeface="+mj-lt"/>
                <a:ea typeface="+mj-ea"/>
                <a:cs typeface="Segoe UI Semibold" panose="020B0702040204020203" pitchFamily="34" charset="0"/>
              </a:rPr>
              <a:t>ev</a:t>
            </a:r>
            <a:r>
              <a:rPr lang="en-US" b="1" kern="1200" cap="all" dirty="0">
                <a:latin typeface="+mj-lt"/>
                <a:ea typeface="+mj-ea"/>
                <a:cs typeface="Segoe UI Semibold" panose="020B0702040204020203" pitchFamily="34" charset="0"/>
              </a:rPr>
              <a:t> load across </a:t>
            </a:r>
            <a:r>
              <a:rPr lang="en-US" dirty="0"/>
              <a:t>Duquesne </a:t>
            </a:r>
            <a:endParaRPr lang="en-US" b="1" kern="1200" cap="all" dirty="0">
              <a:latin typeface="+mj-lt"/>
              <a:ea typeface="+mj-ea"/>
              <a:cs typeface="Segoe UI Semibold" panose="020B0702040204020203" pitchFamily="34" charset="0"/>
            </a:endParaRP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3C5456FB-B698-2236-0095-07245323F8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558300" y="6421801"/>
            <a:ext cx="105251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1C0FDE23-6443-44B0-98BF-8273B15B899F}" type="slidenum">
              <a:rPr lang="en-US" smtClean="0"/>
              <a:pPr>
                <a:spcAft>
                  <a:spcPts val="600"/>
                </a:spcAft>
              </a:pPr>
              <a:t>22</a:t>
            </a:fld>
            <a:endParaRPr lang="en-US"/>
          </a:p>
        </p:txBody>
      </p:sp>
      <p:pic>
        <p:nvPicPr>
          <p:cNvPr id="4" name="Picture 3" descr="A map of the state of mexico&#10;&#10;Description automatically generated">
            <a:extLst>
              <a:ext uri="{FF2B5EF4-FFF2-40B4-BE49-F238E27FC236}">
                <a16:creationId xmlns:a16="http://schemas.microsoft.com/office/drawing/2014/main" id="{54237A65-6683-4C28-26A3-61DCD7508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748" y="1329289"/>
            <a:ext cx="8652504" cy="4823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105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65123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kern="1200" cap="all" dirty="0">
                <a:latin typeface="+mj-lt"/>
                <a:ea typeface="+mj-ea"/>
                <a:cs typeface="Segoe UI Semibold" panose="020B0702040204020203" pitchFamily="34" charset="0"/>
              </a:rPr>
              <a:t>Distribution of </a:t>
            </a:r>
            <a:r>
              <a:rPr lang="en-US" b="1" kern="1200" cap="all" dirty="0" err="1">
                <a:latin typeface="+mj-lt"/>
                <a:ea typeface="+mj-ea"/>
                <a:cs typeface="Segoe UI Semibold" panose="020B0702040204020203" pitchFamily="34" charset="0"/>
              </a:rPr>
              <a:t>ev</a:t>
            </a:r>
            <a:r>
              <a:rPr lang="en-US" b="1" kern="1200" cap="all" dirty="0">
                <a:latin typeface="+mj-lt"/>
                <a:ea typeface="+mj-ea"/>
                <a:cs typeface="Segoe UI Semibold" panose="020B0702040204020203" pitchFamily="34" charset="0"/>
              </a:rPr>
              <a:t> load across </a:t>
            </a:r>
            <a:r>
              <a:rPr lang="en-US" dirty="0" err="1"/>
              <a:t>Firstenergy</a:t>
            </a:r>
            <a:endParaRPr lang="en-US" b="1" kern="1200" cap="all" dirty="0">
              <a:latin typeface="+mj-lt"/>
              <a:ea typeface="+mj-ea"/>
              <a:cs typeface="Segoe UI Semibold" panose="020B0702040204020203" pitchFamily="34" charset="0"/>
            </a:endParaRP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3C5456FB-B698-2236-0095-07245323F8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558300" y="6421801"/>
            <a:ext cx="105251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1C0FDE23-6443-44B0-98BF-8273B15B899F}" type="slidenum">
              <a:rPr lang="en-US" smtClean="0"/>
              <a:pPr>
                <a:spcAft>
                  <a:spcPts val="600"/>
                </a:spcAft>
              </a:pPr>
              <a:t>23</a:t>
            </a:fld>
            <a:endParaRPr lang="en-US"/>
          </a:p>
        </p:txBody>
      </p:sp>
      <p:pic>
        <p:nvPicPr>
          <p:cNvPr id="2" name="Picture 1" descr="A map of the united states&#10;&#10;Description automatically generated">
            <a:extLst>
              <a:ext uri="{FF2B5EF4-FFF2-40B4-BE49-F238E27FC236}">
                <a16:creationId xmlns:a16="http://schemas.microsoft.com/office/drawing/2014/main" id="{5FF7087D-22AD-F796-8732-C826B46E1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027" y="1356360"/>
            <a:ext cx="8603946" cy="479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26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65123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kern="1200" cap="all" dirty="0">
                <a:latin typeface="+mj-lt"/>
                <a:ea typeface="+mj-ea"/>
                <a:cs typeface="Segoe UI Semibold" panose="020B0702040204020203" pitchFamily="34" charset="0"/>
              </a:rPr>
              <a:t>Distribution of </a:t>
            </a:r>
            <a:r>
              <a:rPr lang="en-US" b="1" kern="1200" cap="all" dirty="0" err="1">
                <a:latin typeface="+mj-lt"/>
                <a:ea typeface="+mj-ea"/>
                <a:cs typeface="Segoe UI Semibold" panose="020B0702040204020203" pitchFamily="34" charset="0"/>
              </a:rPr>
              <a:t>ev</a:t>
            </a:r>
            <a:r>
              <a:rPr lang="en-US" b="1" kern="1200" cap="all" dirty="0">
                <a:latin typeface="+mj-lt"/>
                <a:ea typeface="+mj-ea"/>
                <a:cs typeface="Segoe UI Semibold" panose="020B0702040204020203" pitchFamily="34" charset="0"/>
              </a:rPr>
              <a:t> load across </a:t>
            </a:r>
            <a:r>
              <a:rPr lang="en-US" dirty="0"/>
              <a:t>PECO</a:t>
            </a:r>
            <a:endParaRPr lang="en-US" b="1" kern="1200" cap="all" dirty="0">
              <a:latin typeface="+mj-lt"/>
              <a:ea typeface="+mj-ea"/>
              <a:cs typeface="Segoe UI Semibold" panose="020B0702040204020203" pitchFamily="34" charset="0"/>
            </a:endParaRP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3C5456FB-B698-2236-0095-07245323F8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558300" y="6421801"/>
            <a:ext cx="105251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1C0FDE23-6443-44B0-98BF-8273B15B899F}" type="slidenum">
              <a:rPr lang="en-US" smtClean="0"/>
              <a:pPr>
                <a:spcAft>
                  <a:spcPts val="600"/>
                </a:spcAft>
              </a:pPr>
              <a:t>24</a:t>
            </a:fld>
            <a:endParaRPr lang="en-US"/>
          </a:p>
        </p:txBody>
      </p:sp>
      <p:pic>
        <p:nvPicPr>
          <p:cNvPr id="3" name="Picture 2" descr="A map of a city&#10;&#10;Description automatically generated">
            <a:extLst>
              <a:ext uri="{FF2B5EF4-FFF2-40B4-BE49-F238E27FC236}">
                <a16:creationId xmlns:a16="http://schemas.microsoft.com/office/drawing/2014/main" id="{B63FD883-4AF9-F226-523F-F488E963B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09" y="1251311"/>
            <a:ext cx="8792381" cy="490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586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65123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kern="1200" cap="all" dirty="0">
                <a:latin typeface="+mj-lt"/>
                <a:ea typeface="+mj-ea"/>
                <a:cs typeface="Segoe UI Semibold" panose="020B0702040204020203" pitchFamily="34" charset="0"/>
              </a:rPr>
              <a:t>Distribution of </a:t>
            </a:r>
            <a:r>
              <a:rPr lang="en-US" b="1" kern="1200" cap="all" dirty="0" err="1">
                <a:latin typeface="+mj-lt"/>
                <a:ea typeface="+mj-ea"/>
                <a:cs typeface="Segoe UI Semibold" panose="020B0702040204020203" pitchFamily="34" charset="0"/>
              </a:rPr>
              <a:t>ev</a:t>
            </a:r>
            <a:r>
              <a:rPr lang="en-US" b="1" kern="1200" cap="all" dirty="0">
                <a:latin typeface="+mj-lt"/>
                <a:ea typeface="+mj-ea"/>
                <a:cs typeface="Segoe UI Semibold" panose="020B0702040204020203" pitchFamily="34" charset="0"/>
              </a:rPr>
              <a:t> load across </a:t>
            </a:r>
            <a:r>
              <a:rPr lang="en-US" dirty="0"/>
              <a:t>PPL</a:t>
            </a:r>
            <a:endParaRPr lang="en-US" b="1" kern="1200" cap="all" dirty="0">
              <a:latin typeface="+mj-lt"/>
              <a:ea typeface="+mj-ea"/>
              <a:cs typeface="Segoe UI Semibold" panose="020B0702040204020203" pitchFamily="34" charset="0"/>
            </a:endParaRP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3C5456FB-B698-2236-0095-07245323F8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558300" y="6421801"/>
            <a:ext cx="105251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1C0FDE23-6443-44B0-98BF-8273B15B899F}" type="slidenum">
              <a:rPr lang="en-US" smtClean="0"/>
              <a:pPr>
                <a:spcAft>
                  <a:spcPts val="600"/>
                </a:spcAft>
              </a:pPr>
              <a:t>25</a:t>
            </a:fld>
            <a:endParaRPr lang="en-US"/>
          </a:p>
        </p:txBody>
      </p:sp>
      <p:pic>
        <p:nvPicPr>
          <p:cNvPr id="2" name="Picture 1" descr="A map of the world&#10;&#10;Description automatically generated">
            <a:extLst>
              <a:ext uri="{FF2B5EF4-FFF2-40B4-BE49-F238E27FC236}">
                <a16:creationId xmlns:a16="http://schemas.microsoft.com/office/drawing/2014/main" id="{C460EE2B-B82F-25AE-B4B3-7DBE033C8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821" y="1356360"/>
            <a:ext cx="8594358" cy="479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838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41292-4F70-F8FE-5286-13375846E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2D6DA-0D2F-3594-D04F-01F89B5AB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knowing both methods makes for a flexible analysis toolkit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C29FF54-EC00-7283-6E02-40B8C888AE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26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7C3EF-E4E3-E1D4-451C-9A1A27CEC77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Bottom-up methods have pros and cons:</a:t>
            </a:r>
          </a:p>
          <a:p>
            <a:pPr lvl="1"/>
            <a:r>
              <a:rPr lang="en-US" dirty="0"/>
              <a:t>Provides information on characteristics that are most likely to influence EV adoption, which can be leveraged for EV program marketing and decision-making</a:t>
            </a:r>
          </a:p>
          <a:p>
            <a:pPr lvl="1"/>
            <a:r>
              <a:rPr lang="en-US" dirty="0"/>
              <a:t>Requires data that not all utilities maintain, such as customer-level EV adoption/rebate data and customer characteristics (home type, income estimates, etc.)</a:t>
            </a:r>
          </a:p>
          <a:p>
            <a:r>
              <a:rPr lang="en-US" dirty="0"/>
              <a:t>Top-down methods have pros and cons :</a:t>
            </a:r>
          </a:p>
          <a:p>
            <a:pPr lvl="1"/>
            <a:r>
              <a:rPr lang="en-US" dirty="0"/>
              <a:t>Can be used for EV categories where adoption is not yet widespread enough to build a propensity model, such as medium- and heavy-duty EV’s (MHDV)</a:t>
            </a:r>
          </a:p>
          <a:p>
            <a:pPr lvl="1"/>
            <a:r>
              <a:rPr lang="en-US" dirty="0"/>
              <a:t>Less detailed data is required to create a model</a:t>
            </a:r>
          </a:p>
          <a:p>
            <a:r>
              <a:rPr lang="en-US" dirty="0"/>
              <a:t>Which method to use will depend on the utilities’ research questions, the project context, and the data available.</a:t>
            </a:r>
          </a:p>
          <a:p>
            <a:pPr lvl="1"/>
            <a:r>
              <a:rPr lang="en-US" dirty="0"/>
              <a:t>The two methods are not incompatible and can be used in conjunction with one another as long as the outputs of each approach are calibrated.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4488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77" y="2188675"/>
            <a:ext cx="6867210" cy="3695214"/>
          </a:xfrm>
        </p:spPr>
      </p:pic>
      <p:sp>
        <p:nvSpPr>
          <p:cNvPr id="3" name="TextBox 2"/>
          <p:cNvSpPr txBox="1"/>
          <p:nvPr/>
        </p:nvSpPr>
        <p:spPr>
          <a:xfrm>
            <a:off x="8014187" y="4036282"/>
            <a:ext cx="35966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John Walkington</a:t>
            </a:r>
          </a:p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Consultant</a:t>
            </a:r>
          </a:p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Demand Side Analytics</a:t>
            </a:r>
          </a:p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  <a:hlinkClick r:id="rId3"/>
              </a:rPr>
              <a:t>jwalkington@demandsideanalytics.com</a:t>
            </a:r>
            <a:endParaRPr lang="en-US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1C0FDE23-6443-44B0-98BF-8273B15B899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030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94D05-53D0-A074-A710-158072640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510AC-1296-B234-B678-13FB9196F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is being familiar with two methods useful?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C60E43-7410-5EE2-8567-86156FF58B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29251A-7578-3CE4-E037-B3F6E32E5E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Different data requirements for each method</a:t>
            </a:r>
          </a:p>
          <a:p>
            <a:pPr lvl="1"/>
            <a:r>
              <a:rPr lang="en-US" dirty="0"/>
              <a:t>In instances where customer-level EV adoption data is not available, top-down methods can provide useful forecasts with publicly available inputs (DMV registration data, tax assessor property data)</a:t>
            </a:r>
          </a:p>
          <a:p>
            <a:pPr lvl="1"/>
            <a:r>
              <a:rPr lang="en-US" dirty="0"/>
              <a:t>In instances where customer-level EV adoption data is available, bottom-up methods can provide more detailed results (more granular forecasts, an assessment of the “typical” EV adopter profile)</a:t>
            </a:r>
          </a:p>
          <a:p>
            <a:r>
              <a:rPr lang="en-US" dirty="0"/>
              <a:t>Each method is useful in different contexts</a:t>
            </a:r>
          </a:p>
          <a:p>
            <a:pPr lvl="1"/>
            <a:r>
              <a:rPr lang="en-US" dirty="0"/>
              <a:t>Top-down methods are useful for long-term T&amp;D planning, especially over broad service areas</a:t>
            </a:r>
          </a:p>
          <a:p>
            <a:pPr lvl="1"/>
            <a:r>
              <a:rPr lang="en-US" dirty="0"/>
              <a:t>Bottom-up methods can be useful for more granular T&amp;D planning and can also provide useful insights to improve EV program offerings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592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0519AE-55A6-1311-2699-F0CFC37756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Bottom-up EV T&amp;D forecasting:</a:t>
            </a:r>
            <a:br>
              <a:rPr lang="en-US" dirty="0"/>
            </a:br>
            <a:r>
              <a:rPr lang="en-US" dirty="0"/>
              <a:t>Examples from the central Hudson gas &amp; Electric Distribution system implementation 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342A36C-4A33-A513-0C6B-302FDEDEA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DE23-6443-44B0-98BF-8273B15B899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412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814" y="1893817"/>
            <a:ext cx="7618186" cy="4135981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E86AEEC-98E8-42DA-9547-79CD03C68AD6}"/>
              </a:ext>
            </a:extLst>
          </p:cNvPr>
          <p:cNvSpPr txBox="1"/>
          <p:nvPr/>
        </p:nvSpPr>
        <p:spPr>
          <a:xfrm>
            <a:off x="1073247" y="1795010"/>
            <a:ext cx="2708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Starting point (coefficient)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3BAFC1-07BB-4465-92BE-B337DD5B3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The basics: What is  a propensity score?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138F98-A68D-42FE-BFA6-88D797D876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Helps estimate adoption probability and distinguish early/late adopters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70EA0F-3457-4BCF-8DE1-D7D7D9423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defTabSz="914400"/>
            <a:fld id="{38EA6B26-9CA0-4144-9BE8-9A34F496FA80}" type="slidenum">
              <a:rPr lang="en-US" smtClean="0"/>
              <a:pPr algn="l" defTabSz="914400"/>
              <a:t>5</a:t>
            </a:fld>
            <a:endParaRPr lang="en-US" dirty="0"/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919FD193-542F-44EF-AFB5-5E1422BC48F9}"/>
              </a:ext>
            </a:extLst>
          </p:cNvPr>
          <p:cNvSpPr/>
          <p:nvPr/>
        </p:nvSpPr>
        <p:spPr>
          <a:xfrm>
            <a:off x="569904" y="3163468"/>
            <a:ext cx="341448" cy="365125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CBA83D8D-1DBD-4620-AFFB-8EA6E2A6AB92}"/>
              </a:ext>
            </a:extLst>
          </p:cNvPr>
          <p:cNvSpPr/>
          <p:nvPr/>
        </p:nvSpPr>
        <p:spPr>
          <a:xfrm>
            <a:off x="566856" y="3635908"/>
            <a:ext cx="341448" cy="365125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B558E74E-6DB7-4974-A36E-50F26B430B22}"/>
              </a:ext>
            </a:extLst>
          </p:cNvPr>
          <p:cNvSpPr/>
          <p:nvPr/>
        </p:nvSpPr>
        <p:spPr>
          <a:xfrm>
            <a:off x="554664" y="4218076"/>
            <a:ext cx="341448" cy="365125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Up 16">
            <a:extLst>
              <a:ext uri="{FF2B5EF4-FFF2-40B4-BE49-F238E27FC236}">
                <a16:creationId xmlns:a16="http://schemas.microsoft.com/office/drawing/2014/main" id="{652F088F-3A0C-42BF-8DA0-562B8C1D17EA}"/>
              </a:ext>
            </a:extLst>
          </p:cNvPr>
          <p:cNvSpPr/>
          <p:nvPr/>
        </p:nvSpPr>
        <p:spPr>
          <a:xfrm rot="10800000">
            <a:off x="551616" y="4973980"/>
            <a:ext cx="341448" cy="365125"/>
          </a:xfrm>
          <a:prstGeom prst="upArrow">
            <a:avLst/>
          </a:prstGeom>
          <a:solidFill>
            <a:srgbClr val="D8661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47DB1B5-17E7-4152-8627-C166619770D2}"/>
              </a:ext>
            </a:extLst>
          </p:cNvPr>
          <p:cNvSpPr/>
          <p:nvPr/>
        </p:nvSpPr>
        <p:spPr>
          <a:xfrm>
            <a:off x="5055590" y="5590332"/>
            <a:ext cx="182880" cy="1828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324FE7A6-D0F7-4C90-8208-CE5E276CAE41}"/>
              </a:ext>
            </a:extLst>
          </p:cNvPr>
          <p:cNvGrpSpPr/>
          <p:nvPr/>
        </p:nvGrpSpPr>
        <p:grpSpPr>
          <a:xfrm>
            <a:off x="5147030" y="5498616"/>
            <a:ext cx="1827223" cy="414605"/>
            <a:chOff x="5147030" y="5487040"/>
            <a:chExt cx="1827223" cy="414605"/>
          </a:xfrm>
        </p:grpSpPr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8A6C972F-5ECD-4FB7-9370-9E0634C22709}"/>
                </a:ext>
              </a:extLst>
            </p:cNvPr>
            <p:cNvCxnSpPr>
              <a:cxnSpLocks/>
              <a:stCxn id="19" idx="4"/>
              <a:endCxn id="20" idx="4"/>
            </p:cNvCxnSpPr>
            <p:nvPr/>
          </p:nvCxnSpPr>
          <p:spPr>
            <a:xfrm rot="5400000" flipH="1" flipV="1">
              <a:off x="5339822" y="5477128"/>
              <a:ext cx="103292" cy="488876"/>
            </a:xfrm>
            <a:prstGeom prst="bentConnector3">
              <a:avLst>
                <a:gd name="adj1" fmla="val -221314"/>
              </a:avLst>
            </a:prstGeom>
            <a:ln w="190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2829F82-F21C-4DDE-8BF3-4B309472B37F}"/>
                </a:ext>
              </a:extLst>
            </p:cNvPr>
            <p:cNvSpPr txBox="1"/>
            <p:nvPr/>
          </p:nvSpPr>
          <p:spPr>
            <a:xfrm>
              <a:off x="5678853" y="5578480"/>
              <a:ext cx="12954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Homeowner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2E26783-1145-49CF-B9FE-E8C21565C1F0}"/>
                </a:ext>
              </a:extLst>
            </p:cNvPr>
            <p:cNvSpPr/>
            <p:nvPr/>
          </p:nvSpPr>
          <p:spPr>
            <a:xfrm>
              <a:off x="5544466" y="5487040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Arrow: Up 12">
            <a:extLst>
              <a:ext uri="{FF2B5EF4-FFF2-40B4-BE49-F238E27FC236}">
                <a16:creationId xmlns:a16="http://schemas.microsoft.com/office/drawing/2014/main" id="{0B5F1A78-9FCC-41B6-A97D-229ED4502630}"/>
              </a:ext>
            </a:extLst>
          </p:cNvPr>
          <p:cNvSpPr/>
          <p:nvPr/>
        </p:nvSpPr>
        <p:spPr>
          <a:xfrm>
            <a:off x="572952" y="2270404"/>
            <a:ext cx="341448" cy="365125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32B5FE7-8589-4841-B0B1-01667D7F1D12}"/>
              </a:ext>
            </a:extLst>
          </p:cNvPr>
          <p:cNvSpPr txBox="1"/>
          <p:nvPr/>
        </p:nvSpPr>
        <p:spPr>
          <a:xfrm>
            <a:off x="1073247" y="2224684"/>
            <a:ext cx="2593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Home owner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E641075-85EA-4ACC-B403-C3A688395ED1}"/>
              </a:ext>
            </a:extLst>
          </p:cNvPr>
          <p:cNvSpPr txBox="1"/>
          <p:nvPr/>
        </p:nvSpPr>
        <p:spPr>
          <a:xfrm>
            <a:off x="1115919" y="3136036"/>
            <a:ext cx="2593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Incentive amount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6C12AE4-4944-4BD3-8667-8211247F8EBF}"/>
              </a:ext>
            </a:extLst>
          </p:cNvPr>
          <p:cNvSpPr txBox="1"/>
          <p:nvPr/>
        </p:nvSpPr>
        <p:spPr>
          <a:xfrm>
            <a:off x="1131159" y="3562756"/>
            <a:ext cx="2593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Has solar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4521B61-A800-4797-BE9D-8BF67AA170D2}"/>
              </a:ext>
            </a:extLst>
          </p:cNvPr>
          <p:cNvSpPr txBox="1"/>
          <p:nvPr/>
        </p:nvSpPr>
        <p:spPr>
          <a:xfrm>
            <a:off x="1122649" y="4117613"/>
            <a:ext cx="2593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Home value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B76D1B-BF15-4D90-902A-6F2CB52593D8}"/>
              </a:ext>
            </a:extLst>
          </p:cNvPr>
          <p:cNvSpPr txBox="1"/>
          <p:nvPr/>
        </p:nvSpPr>
        <p:spPr>
          <a:xfrm>
            <a:off x="1125062" y="4909972"/>
            <a:ext cx="2724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Location</a:t>
            </a:r>
          </a:p>
        </p:txBody>
      </p:sp>
      <p:sp>
        <p:nvSpPr>
          <p:cNvPr id="66" name="Arrow: Up 65">
            <a:extLst>
              <a:ext uri="{FF2B5EF4-FFF2-40B4-BE49-F238E27FC236}">
                <a16:creationId xmlns:a16="http://schemas.microsoft.com/office/drawing/2014/main" id="{781095F7-472E-45FF-9F87-DFE9F3C17820}"/>
              </a:ext>
            </a:extLst>
          </p:cNvPr>
          <p:cNvSpPr/>
          <p:nvPr/>
        </p:nvSpPr>
        <p:spPr>
          <a:xfrm rot="10800000">
            <a:off x="545520" y="5662828"/>
            <a:ext cx="341448" cy="365125"/>
          </a:xfrm>
          <a:prstGeom prst="upArrow">
            <a:avLst/>
          </a:prstGeom>
          <a:solidFill>
            <a:srgbClr val="D8661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0BA460B-635B-427C-81C5-9E95A1E2E7C2}"/>
              </a:ext>
            </a:extLst>
          </p:cNvPr>
          <p:cNvSpPr txBox="1"/>
          <p:nvPr/>
        </p:nvSpPr>
        <p:spPr>
          <a:xfrm>
            <a:off x="1128111" y="5580532"/>
            <a:ext cx="2694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Age of home</a:t>
            </a:r>
          </a:p>
        </p:txBody>
      </p:sp>
      <p:sp>
        <p:nvSpPr>
          <p:cNvPr id="68" name="Arrow: Up 67">
            <a:extLst>
              <a:ext uri="{FF2B5EF4-FFF2-40B4-BE49-F238E27FC236}">
                <a16:creationId xmlns:a16="http://schemas.microsoft.com/office/drawing/2014/main" id="{7203F56E-704D-4344-B05F-FD52FE0E65DE}"/>
              </a:ext>
            </a:extLst>
          </p:cNvPr>
          <p:cNvSpPr/>
          <p:nvPr/>
        </p:nvSpPr>
        <p:spPr>
          <a:xfrm>
            <a:off x="566856" y="2703220"/>
            <a:ext cx="341448" cy="365125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DB421FF-5D02-4096-987B-D8F658661887}"/>
              </a:ext>
            </a:extLst>
          </p:cNvPr>
          <p:cNvSpPr/>
          <p:nvPr/>
        </p:nvSpPr>
        <p:spPr>
          <a:xfrm>
            <a:off x="6924976" y="4750215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0FF879FF-8335-41E6-8BB3-0F5613080F0D}"/>
              </a:ext>
            </a:extLst>
          </p:cNvPr>
          <p:cNvCxnSpPr>
            <a:cxnSpLocks/>
            <a:stCxn id="21" idx="6"/>
            <a:endCxn id="22" idx="4"/>
          </p:cNvCxnSpPr>
          <p:nvPr/>
        </p:nvCxnSpPr>
        <p:spPr>
          <a:xfrm flipV="1">
            <a:off x="6589944" y="4933095"/>
            <a:ext cx="426472" cy="306320"/>
          </a:xfrm>
          <a:prstGeom prst="bentConnector2">
            <a:avLst/>
          </a:prstGeom>
          <a:ln w="19050">
            <a:prstDash val="soli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0BC7EB0C-3C6C-4B48-9673-FB20678C9278}"/>
              </a:ext>
            </a:extLst>
          </p:cNvPr>
          <p:cNvSpPr txBox="1"/>
          <p:nvPr/>
        </p:nvSpPr>
        <p:spPr>
          <a:xfrm>
            <a:off x="1112871" y="2675788"/>
            <a:ext cx="2593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Larger House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16DD6775-1E52-4A93-A9F4-D75634C44105}"/>
              </a:ext>
            </a:extLst>
          </p:cNvPr>
          <p:cNvGrpSpPr/>
          <p:nvPr/>
        </p:nvGrpSpPr>
        <p:grpSpPr>
          <a:xfrm>
            <a:off x="5727346" y="5143452"/>
            <a:ext cx="2265345" cy="446601"/>
            <a:chOff x="5727346" y="5127122"/>
            <a:chExt cx="2265345" cy="425553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8870BA13-8FE5-4A8E-80E0-7169FBC830A5}"/>
                </a:ext>
              </a:extLst>
            </p:cNvPr>
            <p:cNvSpPr/>
            <p:nvPr/>
          </p:nvSpPr>
          <p:spPr>
            <a:xfrm>
              <a:off x="6407064" y="5127122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0B3D0248-9B07-4446-B079-86F62116C5D2}"/>
                </a:ext>
              </a:extLst>
            </p:cNvPr>
            <p:cNvCxnSpPr>
              <a:stCxn id="20" idx="6"/>
              <a:endCxn id="21" idx="4"/>
            </p:cNvCxnSpPr>
            <p:nvPr/>
          </p:nvCxnSpPr>
          <p:spPr>
            <a:xfrm flipV="1">
              <a:off x="5727346" y="5310002"/>
              <a:ext cx="771158" cy="242673"/>
            </a:xfrm>
            <a:prstGeom prst="bentConnector2">
              <a:avLst/>
            </a:prstGeom>
            <a:ln w="19050">
              <a:prstDash val="solid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174BE6B-F546-41A7-B7E5-6861B2E373AD}"/>
                </a:ext>
              </a:extLst>
            </p:cNvPr>
            <p:cNvSpPr txBox="1"/>
            <p:nvPr/>
          </p:nvSpPr>
          <p:spPr>
            <a:xfrm>
              <a:off x="6578770" y="5192259"/>
              <a:ext cx="1413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Larger House</a:t>
              </a:r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79F479AA-E6A6-4CCF-A37D-6F42BE1BECD4}"/>
              </a:ext>
            </a:extLst>
          </p:cNvPr>
          <p:cNvSpPr txBox="1"/>
          <p:nvPr/>
        </p:nvSpPr>
        <p:spPr>
          <a:xfrm>
            <a:off x="7055820" y="4808510"/>
            <a:ext cx="1916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Incentive Amount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3597EB4-EDE6-4E6A-80C9-DAD0CF96F7ED}"/>
              </a:ext>
            </a:extLst>
          </p:cNvPr>
          <p:cNvGrpSpPr/>
          <p:nvPr/>
        </p:nvGrpSpPr>
        <p:grpSpPr>
          <a:xfrm>
            <a:off x="7107856" y="3463514"/>
            <a:ext cx="2854844" cy="1378141"/>
            <a:chOff x="7107856" y="3463514"/>
            <a:chExt cx="2854844" cy="13781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5A498B9-43A2-431B-9D2A-943FD69EB75A}"/>
                </a:ext>
              </a:extLst>
            </p:cNvPr>
            <p:cNvSpPr/>
            <p:nvPr/>
          </p:nvSpPr>
          <p:spPr>
            <a:xfrm>
              <a:off x="8165670" y="3463514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Connector: Elbow 50">
              <a:extLst>
                <a:ext uri="{FF2B5EF4-FFF2-40B4-BE49-F238E27FC236}">
                  <a16:creationId xmlns:a16="http://schemas.microsoft.com/office/drawing/2014/main" id="{CE1B24F2-E808-476D-B82F-E21235776093}"/>
                </a:ext>
              </a:extLst>
            </p:cNvPr>
            <p:cNvCxnSpPr>
              <a:cxnSpLocks/>
              <a:stCxn id="22" idx="6"/>
              <a:endCxn id="23" idx="4"/>
            </p:cNvCxnSpPr>
            <p:nvPr/>
          </p:nvCxnSpPr>
          <p:spPr>
            <a:xfrm flipV="1">
              <a:off x="7107856" y="3646394"/>
              <a:ext cx="1149254" cy="1195261"/>
            </a:xfrm>
            <a:prstGeom prst="bentConnector2">
              <a:avLst/>
            </a:prstGeom>
            <a:ln w="19050">
              <a:prstDash val="solid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1AA9B72-EEAE-4240-B550-7B3E50F75D76}"/>
                </a:ext>
              </a:extLst>
            </p:cNvPr>
            <p:cNvSpPr txBox="1"/>
            <p:nvPr/>
          </p:nvSpPr>
          <p:spPr>
            <a:xfrm>
              <a:off x="8349318" y="3485573"/>
              <a:ext cx="1613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Has solar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99D0F1C2-AF3E-432C-9736-7ABEAFAB4C28}"/>
              </a:ext>
            </a:extLst>
          </p:cNvPr>
          <p:cNvGrpSpPr/>
          <p:nvPr/>
        </p:nvGrpSpPr>
        <p:grpSpPr>
          <a:xfrm>
            <a:off x="8348550" y="2869716"/>
            <a:ext cx="2187665" cy="685238"/>
            <a:chOff x="8261836" y="2594616"/>
            <a:chExt cx="2187665" cy="685238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CAC5A56E-6F86-430A-A719-A0A230AB9F33}"/>
                </a:ext>
              </a:extLst>
            </p:cNvPr>
            <p:cNvSpPr/>
            <p:nvPr/>
          </p:nvSpPr>
          <p:spPr>
            <a:xfrm>
              <a:off x="8674608" y="2594616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" name="Connector: Elbow 90">
              <a:extLst>
                <a:ext uri="{FF2B5EF4-FFF2-40B4-BE49-F238E27FC236}">
                  <a16:creationId xmlns:a16="http://schemas.microsoft.com/office/drawing/2014/main" id="{9FAEBC76-591C-44F5-9233-D4244BA28F59}"/>
                </a:ext>
              </a:extLst>
            </p:cNvPr>
            <p:cNvCxnSpPr>
              <a:cxnSpLocks/>
              <a:stCxn id="23" idx="6"/>
              <a:endCxn id="70" idx="4"/>
            </p:cNvCxnSpPr>
            <p:nvPr/>
          </p:nvCxnSpPr>
          <p:spPr>
            <a:xfrm flipV="1">
              <a:off x="8261836" y="2777496"/>
              <a:ext cx="504212" cy="502358"/>
            </a:xfrm>
            <a:prstGeom prst="bentConnector2">
              <a:avLst/>
            </a:prstGeom>
            <a:ln w="19050">
              <a:prstDash val="solid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1844FC72-D427-4A62-944E-EC7BAD1BCF65}"/>
                </a:ext>
              </a:extLst>
            </p:cNvPr>
            <p:cNvSpPr txBox="1"/>
            <p:nvPr/>
          </p:nvSpPr>
          <p:spPr>
            <a:xfrm>
              <a:off x="8836119" y="2802737"/>
              <a:ext cx="1613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Home value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13A2A76-B4C6-4BB7-B723-2B8FE076EF28}"/>
              </a:ext>
            </a:extLst>
          </p:cNvPr>
          <p:cNvGrpSpPr/>
          <p:nvPr/>
        </p:nvGrpSpPr>
        <p:grpSpPr>
          <a:xfrm>
            <a:off x="6171250" y="2946076"/>
            <a:ext cx="2590073" cy="1043679"/>
            <a:chOff x="6205972" y="2998164"/>
            <a:chExt cx="2590073" cy="1043679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B9368CB-4CA4-4799-B050-E98E5A19A6BF}"/>
                </a:ext>
              </a:extLst>
            </p:cNvPr>
            <p:cNvSpPr/>
            <p:nvPr/>
          </p:nvSpPr>
          <p:spPr>
            <a:xfrm>
              <a:off x="7894227" y="3858963"/>
              <a:ext cx="182880" cy="1828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Connector: Elbow 57">
              <a:extLst>
                <a:ext uri="{FF2B5EF4-FFF2-40B4-BE49-F238E27FC236}">
                  <a16:creationId xmlns:a16="http://schemas.microsoft.com/office/drawing/2014/main" id="{90B1B176-62E0-4AF6-963B-85CA7EF8AE00}"/>
                </a:ext>
              </a:extLst>
            </p:cNvPr>
            <p:cNvCxnSpPr>
              <a:cxnSpLocks/>
              <a:stCxn id="70" idx="2"/>
              <a:endCxn id="24" idx="0"/>
            </p:cNvCxnSpPr>
            <p:nvPr/>
          </p:nvCxnSpPr>
          <p:spPr>
            <a:xfrm rot="10800000" flipV="1">
              <a:off x="7985668" y="3013243"/>
              <a:ext cx="810377" cy="845719"/>
            </a:xfrm>
            <a:prstGeom prst="bentConnector2">
              <a:avLst/>
            </a:prstGeom>
            <a:ln w="19050">
              <a:solidFill>
                <a:srgbClr val="D8661F"/>
              </a:solidFill>
              <a:prstDash val="solid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FB21F28-31FA-4A9B-80B2-5CE980FB09F8}"/>
                </a:ext>
              </a:extLst>
            </p:cNvPr>
            <p:cNvSpPr txBox="1"/>
            <p:nvPr/>
          </p:nvSpPr>
          <p:spPr>
            <a:xfrm>
              <a:off x="6205972" y="2998164"/>
              <a:ext cx="1613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Location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380A8326-3F18-43FF-89F4-80EE5F668E2C}"/>
              </a:ext>
            </a:extLst>
          </p:cNvPr>
          <p:cNvGrpSpPr/>
          <p:nvPr/>
        </p:nvGrpSpPr>
        <p:grpSpPr>
          <a:xfrm>
            <a:off x="5281760" y="3702816"/>
            <a:ext cx="2577744" cy="1409502"/>
            <a:chOff x="5111613" y="3708069"/>
            <a:chExt cx="2781174" cy="1548929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9BEF260C-6940-46B8-9B9F-418D2ED3F0B3}"/>
                </a:ext>
              </a:extLst>
            </p:cNvPr>
            <p:cNvSpPr/>
            <p:nvPr/>
          </p:nvSpPr>
          <p:spPr>
            <a:xfrm>
              <a:off x="6615937" y="4982678"/>
              <a:ext cx="274320" cy="2743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Connector: Elbow 72">
              <a:extLst>
                <a:ext uri="{FF2B5EF4-FFF2-40B4-BE49-F238E27FC236}">
                  <a16:creationId xmlns:a16="http://schemas.microsoft.com/office/drawing/2014/main" id="{A8A19BEF-9B58-47EC-A39B-A500025394BA}"/>
                </a:ext>
              </a:extLst>
            </p:cNvPr>
            <p:cNvCxnSpPr>
              <a:cxnSpLocks/>
              <a:stCxn id="24" idx="2"/>
              <a:endCxn id="72" idx="0"/>
            </p:cNvCxnSpPr>
            <p:nvPr/>
          </p:nvCxnSpPr>
          <p:spPr>
            <a:xfrm rot="10800000" flipV="1">
              <a:off x="6753098" y="3922907"/>
              <a:ext cx="1139689" cy="1059771"/>
            </a:xfrm>
            <a:prstGeom prst="bentConnector2">
              <a:avLst/>
            </a:prstGeom>
            <a:ln w="19050">
              <a:solidFill>
                <a:srgbClr val="D8661F"/>
              </a:solidFill>
              <a:prstDash val="solid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37DA6942-A726-41D6-A68A-B7DD52817464}"/>
                </a:ext>
              </a:extLst>
            </p:cNvPr>
            <p:cNvSpPr txBox="1"/>
            <p:nvPr/>
          </p:nvSpPr>
          <p:spPr>
            <a:xfrm>
              <a:off x="5111613" y="3708069"/>
              <a:ext cx="1613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Age of home</a:t>
              </a:r>
            </a:p>
          </p:txBody>
        </p:sp>
      </p:grpSp>
      <p:sp>
        <p:nvSpPr>
          <p:cNvPr id="3" name="Oval 2"/>
          <p:cNvSpPr/>
          <p:nvPr/>
        </p:nvSpPr>
        <p:spPr>
          <a:xfrm>
            <a:off x="597611" y="1866259"/>
            <a:ext cx="298818" cy="296829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416757" y="3675259"/>
            <a:ext cx="1924199" cy="2068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Each premise/site gets a different score based on their characteristics and how they correlate with adoption</a:t>
            </a:r>
          </a:p>
        </p:txBody>
      </p:sp>
    </p:spTree>
    <p:extLst>
      <p:ext uri="{BB962C8B-B14F-4D97-AF65-F5344CB8AC3E}">
        <p14:creationId xmlns:p14="http://schemas.microsoft.com/office/powerpoint/2010/main" val="32642019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5123"/>
            <a:ext cx="11029616" cy="734531"/>
          </a:xfrm>
        </p:spPr>
        <p:txBody>
          <a:bodyPr>
            <a:noAutofit/>
          </a:bodyPr>
          <a:lstStyle/>
          <a:p>
            <a:r>
              <a:rPr lang="en-US" sz="2400" dirty="0"/>
              <a:t>DER adoption (Propensity) Modeling Methodology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5219" y="2386940"/>
            <a:ext cx="3268017" cy="399010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ea typeface="+mn-ea"/>
                <a:cs typeface="+mn-cs"/>
              </a:rPr>
              <a:t>Analyze customers who </a:t>
            </a:r>
            <a:r>
              <a:rPr lang="en-US" sz="1600" dirty="0">
                <a:solidFill>
                  <a:srgbClr val="757575"/>
                </a:solidFill>
              </a:rPr>
              <a:t>have and have not adopted the DER in question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ea typeface="+mn-ea"/>
                <a:cs typeface="+mn-cs"/>
              </a:rPr>
              <a:t>Explore relationship of all possible predictive variables </a:t>
            </a:r>
            <a:r>
              <a:rPr lang="en-US" sz="1600" dirty="0">
                <a:solidFill>
                  <a:srgbClr val="757575"/>
                </a:solidFill>
              </a:rPr>
              <a:t>for DER adoption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742950" lvl="1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600" dirty="0">
                <a:solidFill>
                  <a:srgbClr val="757575"/>
                </a:solidFill>
              </a:rPr>
              <a:t>Correlation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742950" lvl="1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ea typeface="+mn-ea"/>
                <a:cs typeface="+mn-cs"/>
              </a:rPr>
              <a:t>Plots </a:t>
            </a:r>
          </a:p>
          <a:p>
            <a:pPr marL="742950" lvl="1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ea typeface="+mn-ea"/>
                <a:cs typeface="+mn-cs"/>
              </a:rPr>
              <a:t>Bivariate regressions</a:t>
            </a:r>
          </a:p>
          <a:p>
            <a:pPr marL="285750" indent="-285750">
              <a:buClr>
                <a:schemeClr val="accent4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757575"/>
                </a:solidFill>
              </a:rPr>
              <a:t>Identify the key predictors of adoption </a:t>
            </a:r>
          </a:p>
          <a:p>
            <a:pPr marL="285750" indent="-285750">
              <a:buClr>
                <a:schemeClr val="accent4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757575"/>
                </a:solidFill>
              </a:rPr>
              <a:t>Identify non-linear patterns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757575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4795" y="2386940"/>
            <a:ext cx="3301665" cy="399010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600" dirty="0">
                <a:solidFill>
                  <a:srgbClr val="757575"/>
                </a:solidFill>
              </a:rPr>
              <a:t>Split data into training/testing data 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600" dirty="0">
                <a:solidFill>
                  <a:srgbClr val="757575"/>
                </a:solidFill>
              </a:rPr>
              <a:t>Train Model on predictive features</a:t>
            </a:r>
          </a:p>
          <a:p>
            <a:pPr marL="742950" lvl="1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600" dirty="0">
                <a:solidFill>
                  <a:srgbClr val="757575"/>
                </a:solidFill>
              </a:rPr>
              <a:t>XG Boost</a:t>
            </a:r>
          </a:p>
          <a:p>
            <a:pPr marL="742950" lvl="1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600" dirty="0">
                <a:solidFill>
                  <a:srgbClr val="757575"/>
                </a:solidFill>
              </a:rPr>
              <a:t>Model identifies what best predicts the outcome </a:t>
            </a:r>
          </a:p>
          <a:p>
            <a:pPr marL="742950" lvl="1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600" dirty="0">
                <a:solidFill>
                  <a:srgbClr val="757575"/>
                </a:solidFill>
              </a:rPr>
              <a:t>Captures non-linear and linear relationships</a:t>
            </a:r>
          </a:p>
          <a:p>
            <a:pPr marL="742950" lvl="1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600" dirty="0">
                <a:solidFill>
                  <a:srgbClr val="757575"/>
                </a:solidFill>
              </a:rPr>
              <a:t>The models iterates and learns, improving with each iteration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600" dirty="0">
                <a:solidFill>
                  <a:srgbClr val="757575"/>
                </a:solidFill>
              </a:rPr>
              <a:t>Models are assessed using the testing data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58019" y="2386941"/>
            <a:ext cx="3418541" cy="39901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noAutofit/>
          </a:bodyPr>
          <a:lstStyle/>
          <a:p>
            <a:pPr marL="285750" indent="-285750">
              <a:buClr>
                <a:schemeClr val="accent4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757575"/>
                </a:solidFill>
              </a:rPr>
              <a:t>Predict likelihood of adoption (today) for each premise and DER – aka propensity score</a:t>
            </a:r>
          </a:p>
          <a:p>
            <a:pPr marL="285750" indent="-285750">
              <a:buClr>
                <a:schemeClr val="accent4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757575"/>
                </a:solidFill>
              </a:rPr>
              <a:t>The predictions factor in customer specific information and helps us distinguish early adopters from late adopters</a:t>
            </a:r>
          </a:p>
          <a:p>
            <a:pPr marL="285750" indent="-285750">
              <a:buClr>
                <a:schemeClr val="accent4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757575"/>
                </a:solidFill>
              </a:rPr>
              <a:t>The propensity scores are scaled so the sum of the adoption probabilities for each year equals the system level forecast (Calibration)</a:t>
            </a:r>
          </a:p>
          <a:p>
            <a:pPr marL="285750" indent="-285750">
              <a:buClr>
                <a:schemeClr val="accent4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rgbClr val="757575"/>
                </a:solidFill>
              </a:rPr>
              <a:t>When aggregated by feeder,  it provides the expected adoption by year and DER for each feeder</a:t>
            </a:r>
          </a:p>
        </p:txBody>
      </p:sp>
      <p:sp>
        <p:nvSpPr>
          <p:cNvPr id="3" name="Rectangle 2"/>
          <p:cNvSpPr/>
          <p:nvPr/>
        </p:nvSpPr>
        <p:spPr>
          <a:xfrm>
            <a:off x="805219" y="1638795"/>
            <a:ext cx="3291768" cy="7481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STEP 1: </a:t>
            </a:r>
          </a:p>
          <a:p>
            <a:pPr algn="ctr"/>
            <a:r>
              <a:rPr lang="en-US" sz="2000" b="1" dirty="0"/>
              <a:t>Exploratory Data Analysis</a:t>
            </a:r>
          </a:p>
        </p:txBody>
      </p:sp>
      <p:sp>
        <p:nvSpPr>
          <p:cNvPr id="8" name="Rectangle 7"/>
          <p:cNvSpPr/>
          <p:nvPr/>
        </p:nvSpPr>
        <p:spPr>
          <a:xfrm>
            <a:off x="4358244" y="1613070"/>
            <a:ext cx="3308216" cy="7481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STEP 2: </a:t>
            </a:r>
          </a:p>
          <a:p>
            <a:pPr algn="ctr"/>
            <a:r>
              <a:rPr lang="en-US" sz="2000" b="1" dirty="0"/>
              <a:t>Machine Learning Model</a:t>
            </a:r>
          </a:p>
        </p:txBody>
      </p:sp>
      <p:sp>
        <p:nvSpPr>
          <p:cNvPr id="10" name="Rectangle 9"/>
          <p:cNvSpPr/>
          <p:nvPr/>
        </p:nvSpPr>
        <p:spPr>
          <a:xfrm>
            <a:off x="7954484" y="1646718"/>
            <a:ext cx="3422076" cy="7481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STEP 3: </a:t>
            </a:r>
          </a:p>
          <a:p>
            <a:pPr algn="ctr"/>
            <a:r>
              <a:rPr lang="en-US" sz="2000" b="1" dirty="0"/>
              <a:t>Apply to all Customers</a:t>
            </a:r>
          </a:p>
        </p:txBody>
      </p:sp>
    </p:spTree>
    <p:extLst>
      <p:ext uri="{BB962C8B-B14F-4D97-AF65-F5344CB8AC3E}">
        <p14:creationId xmlns:p14="http://schemas.microsoft.com/office/powerpoint/2010/main" val="169279303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for Evaluating Model Outputs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quarter" idx="2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06" y="1495430"/>
            <a:ext cx="3546475" cy="2550171"/>
          </a:xfrm>
        </p:spPr>
      </p:pic>
      <p:pic>
        <p:nvPicPr>
          <p:cNvPr id="16" name="Content Placeholder 15"/>
          <p:cNvPicPr>
            <a:picLocks noGrp="1" noChangeAspect="1"/>
          </p:cNvPicPr>
          <p:nvPr>
            <p:ph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762" y="1495430"/>
            <a:ext cx="3546475" cy="2426399"/>
          </a:xfrm>
        </p:spPr>
      </p:pic>
      <p:pic>
        <p:nvPicPr>
          <p:cNvPr id="17" name="Content Placeholder 16"/>
          <p:cNvPicPr>
            <a:picLocks noGrp="1" noChangeAspect="1"/>
          </p:cNvPicPr>
          <p:nvPr>
            <p:ph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818" y="1495430"/>
            <a:ext cx="3544888" cy="2426399"/>
          </a:xfrm>
        </p:spPr>
      </p:pic>
      <p:sp>
        <p:nvSpPr>
          <p:cNvPr id="18" name="TextBox 17"/>
          <p:cNvSpPr txBox="1"/>
          <p:nvPr/>
        </p:nvSpPr>
        <p:spPr>
          <a:xfrm>
            <a:off x="700391" y="4045601"/>
            <a:ext cx="34567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Hashed Line represents a base case of randomly classifying adoptions (50/50 chance to get the right assignment)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The yellow line represents the Receiver Operating Characteristic Curve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12447" y="4045601"/>
            <a:ext cx="34567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Feature </a:t>
            </a:r>
            <a:r>
              <a:rPr lang="en-US" dirty="0" err="1"/>
              <a:t>importances</a:t>
            </a:r>
            <a:r>
              <a:rPr lang="en-US" dirty="0"/>
              <a:t> are another method to evaluate model inputs and see what variables were important in the prediction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These </a:t>
            </a:r>
            <a:r>
              <a:rPr lang="en-US" u="sng" dirty="0"/>
              <a:t>do not</a:t>
            </a:r>
            <a:r>
              <a:rPr lang="en-US" dirty="0"/>
              <a:t> indicate why a feature is important, that is up to the bivariate analysis</a:t>
            </a:r>
            <a:endParaRPr lang="en-US" u="sng" dirty="0"/>
          </a:p>
        </p:txBody>
      </p:sp>
      <p:sp>
        <p:nvSpPr>
          <p:cNvPr id="21" name="TextBox 20"/>
          <p:cNvSpPr txBox="1"/>
          <p:nvPr/>
        </p:nvSpPr>
        <p:spPr>
          <a:xfrm>
            <a:off x="8262444" y="4060899"/>
            <a:ext cx="34567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Comparing propensity scores with actual adopters allows the evaluation of how well the model scores probabilities for a given site</a:t>
            </a:r>
          </a:p>
        </p:txBody>
      </p:sp>
    </p:spTree>
    <p:extLst>
      <p:ext uri="{BB962C8B-B14F-4D97-AF65-F5344CB8AC3E}">
        <p14:creationId xmlns:p14="http://schemas.microsoft.com/office/powerpoint/2010/main" val="1740906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facts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</p:nvPr>
        </p:nvGraphicFramePr>
        <p:xfrm>
          <a:off x="468772" y="1689907"/>
          <a:ext cx="5717897" cy="1562582"/>
        </p:xfrm>
        <a:graphic>
          <a:graphicData uri="http://schemas.openxmlformats.org/drawingml/2006/table">
            <a:tbl>
              <a:tblPr/>
              <a:tblGrid>
                <a:gridCol w="950924">
                  <a:extLst>
                    <a:ext uri="{9D8B030D-6E8A-4147-A177-3AD203B41FA5}">
                      <a16:colId xmlns:a16="http://schemas.microsoft.com/office/drawing/2014/main" val="459696758"/>
                    </a:ext>
                  </a:extLst>
                </a:gridCol>
                <a:gridCol w="642183">
                  <a:extLst>
                    <a:ext uri="{9D8B030D-6E8A-4147-A177-3AD203B41FA5}">
                      <a16:colId xmlns:a16="http://schemas.microsoft.com/office/drawing/2014/main" val="1908728637"/>
                    </a:ext>
                  </a:extLst>
                </a:gridCol>
                <a:gridCol w="642183">
                  <a:extLst>
                    <a:ext uri="{9D8B030D-6E8A-4147-A177-3AD203B41FA5}">
                      <a16:colId xmlns:a16="http://schemas.microsoft.com/office/drawing/2014/main" val="2939395426"/>
                    </a:ext>
                  </a:extLst>
                </a:gridCol>
                <a:gridCol w="642183">
                  <a:extLst>
                    <a:ext uri="{9D8B030D-6E8A-4147-A177-3AD203B41FA5}">
                      <a16:colId xmlns:a16="http://schemas.microsoft.com/office/drawing/2014/main" val="3229280808"/>
                    </a:ext>
                  </a:extLst>
                </a:gridCol>
                <a:gridCol w="913875">
                  <a:extLst>
                    <a:ext uri="{9D8B030D-6E8A-4147-A177-3AD203B41FA5}">
                      <a16:colId xmlns:a16="http://schemas.microsoft.com/office/drawing/2014/main" val="1665955746"/>
                    </a:ext>
                  </a:extLst>
                </a:gridCol>
                <a:gridCol w="642183">
                  <a:extLst>
                    <a:ext uri="{9D8B030D-6E8A-4147-A177-3AD203B41FA5}">
                      <a16:colId xmlns:a16="http://schemas.microsoft.com/office/drawing/2014/main" val="792432017"/>
                    </a:ext>
                  </a:extLst>
                </a:gridCol>
                <a:gridCol w="642183">
                  <a:extLst>
                    <a:ext uri="{9D8B030D-6E8A-4147-A177-3AD203B41FA5}">
                      <a16:colId xmlns:a16="http://schemas.microsoft.com/office/drawing/2014/main" val="4152347151"/>
                    </a:ext>
                  </a:extLst>
                </a:gridCol>
                <a:gridCol w="642183">
                  <a:extLst>
                    <a:ext uri="{9D8B030D-6E8A-4147-A177-3AD203B41FA5}">
                      <a16:colId xmlns:a16="http://schemas.microsoft.com/office/drawing/2014/main" val="1758236800"/>
                    </a:ext>
                  </a:extLst>
                </a:gridCol>
              </a:tblGrid>
              <a:tr h="382189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Vehicle Class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Gas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Diesel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Hybrid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Electric only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PHEV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Other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8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2638247"/>
                  </a:ext>
                </a:extLst>
              </a:tr>
              <a:tr h="257199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LDV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538,448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9,898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13,604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4,030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2,791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1,081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569,852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379930"/>
                  </a:ext>
                </a:extLst>
              </a:tr>
              <a:tr h="257199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MHDV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7,571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17,474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379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25,429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27523"/>
                  </a:ext>
                </a:extLst>
              </a:tr>
              <a:tr h="283806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BUSES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158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1,324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1,607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E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626730"/>
                  </a:ext>
                </a:extLst>
              </a:tr>
              <a:tr h="382189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546,177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28,696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13,605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4,034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2,791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1,585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1" i="0" u="none" strike="noStrike" dirty="0">
                          <a:solidFill>
                            <a:srgbClr val="595959"/>
                          </a:solidFill>
                          <a:effectLst/>
                          <a:latin typeface="Corbel" panose="020B0503020204020204" pitchFamily="34" charset="0"/>
                        </a:rPr>
                        <a:t>596,888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DCA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31201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29737" y="1996633"/>
            <a:ext cx="2228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EVs are small share of total vehicles currently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737" y="4018345"/>
            <a:ext cx="20545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They are growing as share new vehicle sales</a:t>
            </a:r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931" y="3392469"/>
            <a:ext cx="5761738" cy="2508050"/>
          </a:xfrm>
          <a:prstGeom prst="rect">
            <a:avLst/>
          </a:prstGeom>
        </p:spPr>
      </p:pic>
      <p:sp>
        <p:nvSpPr>
          <p:cNvPr id="9" name="Content Placeholder 11"/>
          <p:cNvSpPr txBox="1">
            <a:spLocks/>
          </p:cNvSpPr>
          <p:nvPr/>
        </p:nvSpPr>
        <p:spPr>
          <a:xfrm>
            <a:off x="8657863" y="1612618"/>
            <a:ext cx="3026779" cy="4811454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600" b="1" dirty="0">
                <a:solidFill>
                  <a:schemeClr val="accent1"/>
                </a:solidFill>
              </a:rPr>
              <a:t>Data Used to Explore Adoption patterns</a:t>
            </a:r>
          </a:p>
          <a:p>
            <a:r>
              <a:rPr lang="en-US" dirty="0"/>
              <a:t>NYSERDA rebate data from 2018 forward</a:t>
            </a:r>
          </a:p>
          <a:p>
            <a:r>
              <a:rPr lang="en-US" dirty="0"/>
              <a:t>Linked customers to Central Hudson accounts, billing data and property data </a:t>
            </a:r>
          </a:p>
          <a:p>
            <a:r>
              <a:rPr lang="en-US" dirty="0"/>
              <a:t>2,868 sites linked</a:t>
            </a:r>
          </a:p>
          <a:p>
            <a:r>
              <a:rPr lang="en-US" dirty="0"/>
              <a:t>Used to explore patterns of what does and does not influence adoption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9144" y="5949390"/>
            <a:ext cx="5935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Source data:</a:t>
            </a:r>
            <a:r>
              <a:rPr lang="en-US" sz="1200" dirty="0"/>
              <a:t> </a:t>
            </a:r>
            <a:r>
              <a:rPr lang="en-US" sz="1200" dirty="0">
                <a:hlinkClick r:id="rId3"/>
              </a:rPr>
              <a:t>https://data.ny.gov/Transportation/Vehicle-Snowmobile-and-Boat-Registrations/w4pv-hbkt/data</a:t>
            </a:r>
            <a:r>
              <a:rPr lang="en-US" sz="1200" dirty="0"/>
              <a:t>  with mapping to CH territory by DSA</a:t>
            </a:r>
          </a:p>
        </p:txBody>
      </p:sp>
    </p:spTree>
    <p:extLst>
      <p:ext uri="{BB962C8B-B14F-4D97-AF65-F5344CB8AC3E}">
        <p14:creationId xmlns:p14="http://schemas.microsoft.com/office/powerpoint/2010/main" val="3427577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1192" y="705123"/>
            <a:ext cx="11029616" cy="735585"/>
          </a:xfrm>
        </p:spPr>
        <p:txBody>
          <a:bodyPr>
            <a:normAutofit fontScale="90000"/>
          </a:bodyPr>
          <a:lstStyle/>
          <a:p>
            <a:r>
              <a:rPr lang="en-US" dirty="0"/>
              <a:t>Understanding the relationship between </a:t>
            </a:r>
            <a:r>
              <a:rPr lang="en-US" dirty="0" err="1"/>
              <a:t>Ev</a:t>
            </a:r>
            <a:r>
              <a:rPr lang="en-US" dirty="0"/>
              <a:t> adoption and customer characteristics ( 1 of 2)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455381-DE48-4EB1-A382-11BF695AF60E}"/>
              </a:ext>
            </a:extLst>
          </p:cNvPr>
          <p:cNvSpPr txBox="1"/>
          <p:nvPr/>
        </p:nvSpPr>
        <p:spPr>
          <a:xfrm>
            <a:off x="5712034" y="1968241"/>
            <a:ext cx="13074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srgbClr val="E66827"/>
                </a:solidFill>
                <a:latin typeface="Corbel"/>
              </a:rPr>
              <a:t>Income Bins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E66827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FE2C03-113B-44FE-8989-26963883870D}"/>
              </a:ext>
            </a:extLst>
          </p:cNvPr>
          <p:cNvSpPr txBox="1"/>
          <p:nvPr/>
        </p:nvSpPr>
        <p:spPr>
          <a:xfrm>
            <a:off x="272345" y="1993350"/>
            <a:ext cx="9270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66827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Gross</a:t>
            </a:r>
            <a:r>
              <a:rPr kumimoji="0" lang="en-US" sz="1600" b="1" i="0" u="none" strike="noStrike" kern="1200" cap="none" spc="0" normalizeH="0" noProof="0" dirty="0">
                <a:ln>
                  <a:noFill/>
                </a:ln>
                <a:solidFill>
                  <a:srgbClr val="E66827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Annual Usage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E66827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5F315B7-B945-4DD6-BDA8-D486110861D2}"/>
              </a:ext>
            </a:extLst>
          </p:cNvPr>
          <p:cNvSpPr txBox="1"/>
          <p:nvPr/>
        </p:nvSpPr>
        <p:spPr>
          <a:xfrm>
            <a:off x="272345" y="3822192"/>
            <a:ext cx="1485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noProof="0" dirty="0">
                <a:solidFill>
                  <a:srgbClr val="E66827"/>
                </a:solidFill>
                <a:latin typeface="Corbel"/>
              </a:rPr>
              <a:t>House Size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noProof="0" dirty="0">
                <a:solidFill>
                  <a:srgbClr val="E66827"/>
                </a:solidFill>
                <a:latin typeface="Corbel"/>
              </a:rPr>
              <a:t>Square Ft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dirty="0">
                <a:ln>
                  <a:noFill/>
                </a:ln>
                <a:solidFill>
                  <a:srgbClr val="E66827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Bins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E66827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FE3D783-5929-446E-8D8B-DDA315736C9F}"/>
              </a:ext>
            </a:extLst>
          </p:cNvPr>
          <p:cNvSpPr txBox="1"/>
          <p:nvPr/>
        </p:nvSpPr>
        <p:spPr>
          <a:xfrm>
            <a:off x="5545777" y="3830524"/>
            <a:ext cx="1231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E66827"/>
                </a:solidFill>
                <a:latin typeface="Corbel"/>
              </a:rPr>
              <a:t>Zone (Location)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E66827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8769" y="5766882"/>
            <a:ext cx="108184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*Important to note that all electric usage values (Annual/Winter/Summer usage and Cooling/Base load) are usage before adoption of DERs. Usage for Solar adopters was calculated as Gross Annual Usage with solar production added in.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212" y="1374042"/>
            <a:ext cx="3591768" cy="20696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805" y="3683754"/>
            <a:ext cx="3682171" cy="19289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913" y="1566774"/>
            <a:ext cx="3778981" cy="19909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7985" y="3507129"/>
            <a:ext cx="3738343" cy="228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327871"/>
      </p:ext>
    </p:extLst>
  </p:cSld>
  <p:clrMapOvr>
    <a:masterClrMapping/>
  </p:clrMapOvr>
</p:sld>
</file>

<file path=ppt/theme/theme1.xml><?xml version="1.0" encoding="utf-8"?>
<a:theme xmlns:a="http://schemas.openxmlformats.org/drawingml/2006/main" name="DSA">
  <a:themeElements>
    <a:clrScheme name="DSA">
      <a:dk1>
        <a:srgbClr val="595959"/>
      </a:dk1>
      <a:lt1>
        <a:sysClr val="window" lastClr="FFFFFF"/>
      </a:lt1>
      <a:dk2>
        <a:srgbClr val="005F8C"/>
      </a:dk2>
      <a:lt2>
        <a:srgbClr val="D8D8D8"/>
      </a:lt2>
      <a:accent1>
        <a:srgbClr val="0098D7"/>
      </a:accent1>
      <a:accent2>
        <a:srgbClr val="999999"/>
      </a:accent2>
      <a:accent3>
        <a:srgbClr val="E66827"/>
      </a:accent3>
      <a:accent4>
        <a:srgbClr val="8D82A3"/>
      </a:accent4>
      <a:accent5>
        <a:srgbClr val="80BE25"/>
      </a:accent5>
      <a:accent6>
        <a:srgbClr val="00709F"/>
      </a:accent6>
      <a:hlink>
        <a:srgbClr val="737373"/>
      </a:hlink>
      <a:folHlink>
        <a:srgbClr val="B54E15"/>
      </a:folHlink>
    </a:clrScheme>
    <a:fontScheme name="DSA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SA" id="{26DE1EC5-3BC3-4186-8BF2-25537294699C}" vid="{4CD8A7F0-FA4B-4F51-95D2-BE8BAF5DAF1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DSA</Template>
  <TotalTime>131</TotalTime>
  <Words>2321</Words>
  <Application>Microsoft Office PowerPoint</Application>
  <PresentationFormat>Widescreen</PresentationFormat>
  <Paragraphs>677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Corbel</vt:lpstr>
      <vt:lpstr>Courier New</vt:lpstr>
      <vt:lpstr>Wingdings</vt:lpstr>
      <vt:lpstr>Wingdings 2</vt:lpstr>
      <vt:lpstr>DSA</vt:lpstr>
      <vt:lpstr>EV T&amp;D Forecasting: Two Approaches</vt:lpstr>
      <vt:lpstr>top-down and Bottom-up methods are different approaches to answer the same questions</vt:lpstr>
      <vt:lpstr>Why is being familiar with two methods useful?</vt:lpstr>
      <vt:lpstr>Bottom-up EV T&amp;D forecasting: Examples from the central Hudson gas &amp; Electric Distribution system implementation plan</vt:lpstr>
      <vt:lpstr>The basics: What is  a propensity score? </vt:lpstr>
      <vt:lpstr>DER adoption (Propensity) Modeling Methodology</vt:lpstr>
      <vt:lpstr>Methods for Evaluating Model Outputs</vt:lpstr>
      <vt:lpstr>Key facts </vt:lpstr>
      <vt:lpstr>Understanding the relationship between Ev adoption and customer characteristics ( 1 of 2)</vt:lpstr>
      <vt:lpstr>Understanding the relationship between Ev adoption and customer characteristics (2 of 2)</vt:lpstr>
      <vt:lpstr>We run each of potential predictors to identify what best predicts adoption on its own, then combine predictive variables into a multivariate model</vt:lpstr>
      <vt:lpstr>Use best multivariate model to predict propensity scores for each location</vt:lpstr>
      <vt:lpstr>After producing propensities, calibrate to overall forecast</vt:lpstr>
      <vt:lpstr>Top-Down EV T&amp;D forecasting: examples from the Pennsylvania Statewide evaluator’s Avoided T&amp;D Cost Study</vt:lpstr>
      <vt:lpstr>Data sources and overall strategy</vt:lpstr>
      <vt:lpstr>Steps 1+2: develop top-line ev GWh forecast, split into each EV CATEGORY</vt:lpstr>
      <vt:lpstr>Steps 1+2: develop top-line ev GWh forecast, split into each EV CATEGORY</vt:lpstr>
      <vt:lpstr>Step 3: Estimate Feeder propensities for each EV type</vt:lpstr>
      <vt:lpstr>Step 4: Calibrate feeder propensities to overall forecast</vt:lpstr>
      <vt:lpstr>Step 5: Estimate hourly ev loads by year and feeder</vt:lpstr>
      <vt:lpstr>Example 2025 and 2030 hourly load for a Duquesne feeder</vt:lpstr>
      <vt:lpstr>Distribution of ev load across Duquesne </vt:lpstr>
      <vt:lpstr>Distribution of ev load across Firstenergy</vt:lpstr>
      <vt:lpstr>Distribution of ev load across PECO</vt:lpstr>
      <vt:lpstr>Distribution of ev load across PPL</vt:lpstr>
      <vt:lpstr>knowing both methods makes for a flexible analysis toolkit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John Walkington</dc:creator>
  <cp:lastModifiedBy>John Walkington</cp:lastModifiedBy>
  <cp:revision>7</cp:revision>
  <dcterms:created xsi:type="dcterms:W3CDTF">2024-10-06T17:55:42Z</dcterms:created>
  <dcterms:modified xsi:type="dcterms:W3CDTF">2024-10-06T20:07:54Z</dcterms:modified>
</cp:coreProperties>
</file>